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1.xml" ContentType="application/vnd.openxmlformats-officedocument.themeOverr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6"/>
  </p:notesMasterIdLst>
  <p:handoutMasterIdLst>
    <p:handoutMasterId r:id="rId57"/>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334" r:id="rId21"/>
    <p:sldId id="333"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335" r:id="rId48"/>
    <p:sldId id="336" r:id="rId49"/>
    <p:sldId id="288" r:id="rId50"/>
    <p:sldId id="289" r:id="rId51"/>
    <p:sldId id="320" r:id="rId52"/>
    <p:sldId id="274" r:id="rId53"/>
    <p:sldId id="275" r:id="rId54"/>
    <p:sldId id="329" r:id="rId5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998F4E3E-1A76-4A6B-98B6-08752F3768B3}" v="4" dt="2021-08-10T21:41:11.021"/>
    <p1510:client id="{10340FDF-B15C-4CFF-B487-146F9B98A252}" v="28" dt="2021-08-10T21:47:37.589"/>
    <p1510:client id="{7FB42E05-DEC9-4126-B474-47B35F363E13}" v="30" dt="2021-07-12T20:25:12.855"/>
    <p1510:client id="{3BA0D230-C853-4667-83F9-D85E65BD4B24}" v="2" dt="2021-08-19T16:32:24.566"/>
    <p1510:client id="{5A0AAAB8-49A6-F942-A54D-C6F3E5FF3A63}" v="89" dt="2021-07-13T17:54:45.232"/>
    <p1510:client id="{76DF6DB8-F2E5-6C48-9ABE-786D868B0110}" v="955" dt="2021-07-13T17:56:41.616"/>
    <p1510:client id="{82D0390A-222A-332D-F9F9-70D15093EB60}" v="22" dt="2021-07-13T17:51:30.429"/>
    <p1510:client id="{86B35720-4193-446F-B2D5-9AD9984A55EF}" v="513" dt="2021-08-19T14:59:06.5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1972" autoAdjust="0"/>
  </p:normalViewPr>
  <p:slideViewPr>
    <p:cSldViewPr snapToGrid="0" snapToObjects="1">
      <p:cViewPr varScale="1">
        <p:scale>
          <a:sx n="101" d="100"/>
          <a:sy n="101" d="100"/>
        </p:scale>
        <p:origin x="1170" y="96"/>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64"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handoutMaster" Target="handoutMasters/handoutMaster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8/5/2022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e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jpeg>
</file>

<file path=ppt/media/image52.png>
</file>

<file path=ppt/media/image53.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1789744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2096058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32</a:t>
            </a:fld>
            <a:endParaRPr lang="en-US"/>
          </a:p>
        </p:txBody>
      </p:sp>
    </p:spTree>
    <p:extLst>
      <p:ext uri="{BB962C8B-B14F-4D97-AF65-F5344CB8AC3E}">
        <p14:creationId xmlns:p14="http://schemas.microsoft.com/office/powerpoint/2010/main" val="3131280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50</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8/5/2022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obeleq/IBM_Applied_Data_Science_Capstone_Project/blob/main/02_DataWrangling/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obeleq/IBM_Applied_Data_Science_Capstone_Project/blob/main/03_EDA/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obeleq/IBM_Applied_Data_Science_Capstone_Project/blob/main/03_EDA/jupyter-labs-eda-sql-coursera.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obeleq/IBM_Applied_Data_Science_Capstone_Project/blob/main/04_DataVisualizatio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obeleq/IBM_Applied_Data_Science_Capstone_Project/blob/main/04_DataVisualizatio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obeleq/IBM_Applied_Data_Science_Capstone_Project/blob/main/05_ML_Modeling/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3.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3.png"/></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7.png"/><Relationship Id="rId4" Type="http://schemas.openxmlformats.org/officeDocument/2006/relationships/image" Target="../media/image36.png"/></Relationships>
</file>

<file path=ppt/slides/_rels/slide38.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42.png"/></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44.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9.png"/></Relationships>
</file>

<file path=ppt/slides/_rels/slide45.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51.jpe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api.spacexdata.com/v4/launches/past"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en.wikipedia.org/wiki/List_of_Falcon_9_and_Falcon_Heavy_launches?utm_medium=Exinfluencer&amp;utm_source=Exinfluencer&amp;utm_content=000026UJ&amp;utm_term=10006555&amp;utm_id=NA-SkillsNetwork-Channel-SkillsNetworkCoursesIBMDS0321ENSkillsNetwork26802033-2021-01-01" TargetMode="External"/><Relationship Id="rId5" Type="http://schemas.openxmlformats.org/officeDocument/2006/relationships/hyperlink" Target="https://en.wikipedia.org/wiki/Falcon_9_first-stage_landing_tests" TargetMode="External"/><Relationship Id="rId4" Type="http://schemas.openxmlformats.org/officeDocument/2006/relationships/hyperlink" Target="https://github.com/robeleq/IBM_Applied_Data_Science_Capstone_Project" TargetMode="External"/></Relationships>
</file>

<file path=ppt/slides/_rels/slide51.xml.rels><?xml version="1.0" encoding="UTF-8" standalone="yes"?>
<Relationships xmlns="http://schemas.openxmlformats.org/package/2006/relationships"><Relationship Id="rId2" Type="http://schemas.openxmlformats.org/officeDocument/2006/relationships/image" Target="../media/image53.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en.wikipedia.org/w/index.php?title=List_of_Falcon_9_and_Falcon_Heavy_launches&amp;oldid=1027686922" TargetMode="External"/><Relationship Id="rId4" Type="http://schemas.openxmlformats.org/officeDocument/2006/relationships/hyperlink" Target="https://cf-courses-data.s3.us.cloud-object-storage.appdomain.cloud/IBM-DS0321EN-SkillsNetwork/datasets/API_call_spacex_api.json"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obeleq/IBM_Applied_Data_Science_Capstone_Project/blob/main/01_DataCollectio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obeleq/IBM_Applied_Data_Science_Capstone_Project/blob/main/01_DataCollectio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959554"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Robel Equbasilassie </a:t>
            </a:r>
            <a:r>
              <a:rPr lang="en-US" dirty="0" err="1">
                <a:solidFill>
                  <a:schemeClr val="bg2"/>
                </a:solidFill>
                <a:latin typeface="Abadi"/>
                <a:ea typeface="SF Pro" pitchFamily="2" charset="0"/>
                <a:cs typeface="SF Pro" pitchFamily="2" charset="0"/>
              </a:rPr>
              <a:t>Kahsay</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August - 2022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A6E43FB8-8EAA-4ADD-B4D8-037D333FDC1C}"/>
              </a:ext>
            </a:extLst>
          </p:cNvPr>
          <p:cNvSpPr txBox="1">
            <a:spLocks/>
          </p:cNvSpPr>
          <p:nvPr/>
        </p:nvSpPr>
        <p:spPr>
          <a:xfrm>
            <a:off x="6638925" y="1460934"/>
            <a:ext cx="5328994" cy="4562764"/>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dirty="0">
                <a:solidFill>
                  <a:srgbClr val="1C7DDB"/>
                </a:solidFill>
                <a:latin typeface="Abadi"/>
              </a:rPr>
              <a:t>Flowchart of Data Wrangling</a:t>
            </a:r>
            <a:endParaRPr lang="en-US" dirty="0">
              <a:cs typeface="Calibri"/>
            </a:endParaRPr>
          </a:p>
        </p:txBody>
      </p:sp>
      <p:sp>
        <p:nvSpPr>
          <p:cNvPr id="7" name="Text Placeholder 2">
            <a:extLst>
              <a:ext uri="{FF2B5EF4-FFF2-40B4-BE49-F238E27FC236}">
                <a16:creationId xmlns:a16="http://schemas.microsoft.com/office/drawing/2014/main" id="{2C133D1D-C6F0-4CA7-8484-7604E26B6397}"/>
              </a:ext>
            </a:extLst>
          </p:cNvPr>
          <p:cNvSpPr txBox="1">
            <a:spLocks/>
          </p:cNvSpPr>
          <p:nvPr/>
        </p:nvSpPr>
        <p:spPr>
          <a:xfrm>
            <a:off x="734029" y="1436399"/>
            <a:ext cx="5904896" cy="4587299"/>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800" dirty="0">
                <a:solidFill>
                  <a:schemeClr val="accent3">
                    <a:lumMod val="25000"/>
                  </a:schemeClr>
                </a:solidFill>
                <a:latin typeface="Abadi" panose="020B0604020104020204" pitchFamily="34" charset="0"/>
              </a:rPr>
              <a:t>Filter the </a:t>
            </a:r>
            <a:r>
              <a:rPr lang="en-US" sz="1800" dirty="0" err="1">
                <a:solidFill>
                  <a:schemeClr val="accent3">
                    <a:lumMod val="25000"/>
                  </a:schemeClr>
                </a:solidFill>
                <a:latin typeface="Abadi" panose="020B0604020104020204" pitchFamily="34" charset="0"/>
              </a:rPr>
              <a:t>dataframe</a:t>
            </a:r>
            <a:r>
              <a:rPr lang="en-US" sz="1800" dirty="0">
                <a:solidFill>
                  <a:schemeClr val="accent3">
                    <a:lumMod val="25000"/>
                  </a:schemeClr>
                </a:solidFill>
                <a:latin typeface="Abadi" panose="020B0604020104020204" pitchFamily="34" charset="0"/>
              </a:rPr>
              <a:t> to only include Falcon 9 launches using the </a:t>
            </a:r>
            <a:r>
              <a:rPr lang="en-US" sz="1800" b="1" dirty="0" err="1">
                <a:solidFill>
                  <a:schemeClr val="accent3">
                    <a:lumMod val="25000"/>
                  </a:schemeClr>
                </a:solidFill>
                <a:latin typeface="Abadi" panose="020B0604020104020204" pitchFamily="34" charset="0"/>
              </a:rPr>
              <a:t>BoosterVersion</a:t>
            </a:r>
            <a:r>
              <a:rPr lang="en-US" sz="1800" dirty="0">
                <a:solidFill>
                  <a:schemeClr val="accent3">
                    <a:lumMod val="25000"/>
                  </a:schemeClr>
                </a:solidFill>
                <a:latin typeface="Abadi" panose="020B0604020104020204" pitchFamily="34" charset="0"/>
              </a:rPr>
              <a:t> column</a:t>
            </a:r>
          </a:p>
          <a:p>
            <a:pPr lvl="1">
              <a:lnSpc>
                <a:spcPct val="170000"/>
              </a:lnSpc>
            </a:pPr>
            <a:r>
              <a:rPr lang="it-IT" sz="1200" dirty="0">
                <a:solidFill>
                  <a:srgbClr val="E06C75"/>
                </a:solidFill>
                <a:latin typeface="CaskaydiaCove NF" panose="020B0509020204030204" pitchFamily="49" charset="0"/>
              </a:rPr>
              <a:t>data_falcon9</a:t>
            </a:r>
            <a:r>
              <a:rPr lang="it-IT" sz="1200" dirty="0">
                <a:solidFill>
                  <a:srgbClr val="ABB2BF"/>
                </a:solidFill>
                <a:latin typeface="CaskaydiaCove NF" panose="020B0509020204030204" pitchFamily="49" charset="0"/>
              </a:rPr>
              <a:t> </a:t>
            </a:r>
            <a:r>
              <a:rPr lang="it-IT" sz="1200" dirty="0">
                <a:solidFill>
                  <a:srgbClr val="56B6C2"/>
                </a:solidFill>
                <a:latin typeface="CaskaydiaCove NF" panose="020B0509020204030204" pitchFamily="49" charset="0"/>
              </a:rPr>
              <a:t>=</a:t>
            </a:r>
            <a:r>
              <a:rPr lang="it-IT" sz="1200" dirty="0">
                <a:solidFill>
                  <a:srgbClr val="ABB2BF"/>
                </a:solidFill>
                <a:latin typeface="CaskaydiaCove NF" panose="020B0509020204030204" pitchFamily="49" charset="0"/>
              </a:rPr>
              <a:t> </a:t>
            </a:r>
            <a:r>
              <a:rPr lang="it-IT" sz="1200" dirty="0">
                <a:solidFill>
                  <a:srgbClr val="E06C75"/>
                </a:solidFill>
                <a:latin typeface="CaskaydiaCove NF" panose="020B0509020204030204" pitchFamily="49" charset="0"/>
              </a:rPr>
              <a:t>data</a:t>
            </a:r>
            <a:r>
              <a:rPr lang="it-IT" sz="1200" dirty="0">
                <a:solidFill>
                  <a:srgbClr val="ABB2BF"/>
                </a:solidFill>
                <a:latin typeface="CaskaydiaCove NF" panose="020B0509020204030204" pitchFamily="49" charset="0"/>
              </a:rPr>
              <a:t>[</a:t>
            </a:r>
            <a:r>
              <a:rPr lang="it-IT" sz="1200" dirty="0">
                <a:solidFill>
                  <a:srgbClr val="E06C75"/>
                </a:solidFill>
                <a:latin typeface="CaskaydiaCove NF" panose="020B0509020204030204" pitchFamily="49" charset="0"/>
              </a:rPr>
              <a:t>data</a:t>
            </a:r>
            <a:r>
              <a:rPr lang="it-IT" sz="1200" dirty="0">
                <a:solidFill>
                  <a:srgbClr val="ABB2BF"/>
                </a:solidFill>
                <a:latin typeface="CaskaydiaCove NF" panose="020B0509020204030204" pitchFamily="49" charset="0"/>
              </a:rPr>
              <a:t>[</a:t>
            </a:r>
            <a:r>
              <a:rPr lang="it-IT" sz="1200" dirty="0">
                <a:solidFill>
                  <a:srgbClr val="98C379"/>
                </a:solidFill>
                <a:latin typeface="CaskaydiaCove NF" panose="020B0509020204030204" pitchFamily="49" charset="0"/>
              </a:rPr>
              <a:t>'BoosterVersion'</a:t>
            </a:r>
            <a:r>
              <a:rPr lang="it-IT" sz="1200" dirty="0">
                <a:solidFill>
                  <a:srgbClr val="ABB2BF"/>
                </a:solidFill>
                <a:latin typeface="CaskaydiaCove NF" panose="020B0509020204030204" pitchFamily="49" charset="0"/>
              </a:rPr>
              <a:t>] </a:t>
            </a:r>
            <a:r>
              <a:rPr lang="it-IT" sz="1200" dirty="0">
                <a:solidFill>
                  <a:srgbClr val="56B6C2"/>
                </a:solidFill>
                <a:latin typeface="CaskaydiaCove NF" panose="020B0509020204030204" pitchFamily="49" charset="0"/>
              </a:rPr>
              <a:t>==</a:t>
            </a:r>
            <a:r>
              <a:rPr lang="it-IT" sz="1200" dirty="0">
                <a:solidFill>
                  <a:srgbClr val="ABB2BF"/>
                </a:solidFill>
                <a:latin typeface="CaskaydiaCove NF" panose="020B0509020204030204" pitchFamily="49" charset="0"/>
              </a:rPr>
              <a:t> </a:t>
            </a:r>
            <a:r>
              <a:rPr lang="it-IT" sz="1200" dirty="0">
                <a:solidFill>
                  <a:srgbClr val="98C379"/>
                </a:solidFill>
                <a:latin typeface="CaskaydiaCove NF" panose="020B0509020204030204" pitchFamily="49" charset="0"/>
              </a:rPr>
              <a:t>'Falcon 9'</a:t>
            </a:r>
            <a:r>
              <a:rPr lang="it-IT" sz="1200" dirty="0">
                <a:solidFill>
                  <a:srgbClr val="ABB2BF"/>
                </a:solidFill>
                <a:latin typeface="CaskaydiaCove NF" panose="020B0509020204030204" pitchFamily="49" charset="0"/>
              </a:rPr>
              <a:t>]</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panose="020B0604020104020204" pitchFamily="34" charset="0"/>
              </a:rPr>
              <a:t>Check for missing values in our dataset.</a:t>
            </a:r>
          </a:p>
          <a:p>
            <a:pPr lvl="1">
              <a:lnSpc>
                <a:spcPct val="100000"/>
              </a:lnSpc>
              <a:spcBef>
                <a:spcPts val="1400"/>
              </a:spcBef>
            </a:pPr>
            <a:r>
              <a:rPr lang="en-US" sz="1200" dirty="0">
                <a:solidFill>
                  <a:srgbClr val="E06C75"/>
                </a:solidFill>
                <a:latin typeface="CaskaydiaCove NF" panose="020B0509020204030204" pitchFamily="49" charset="0"/>
              </a:rPr>
              <a:t>data_falcon9</a:t>
            </a:r>
            <a:r>
              <a:rPr lang="en-US" sz="1200" dirty="0">
                <a:solidFill>
                  <a:srgbClr val="ABB2BF"/>
                </a:solidFill>
                <a:latin typeface="CaskaydiaCove NF" panose="020B0509020204030204" pitchFamily="49" charset="0"/>
              </a:rPr>
              <a:t>.</a:t>
            </a:r>
            <a:r>
              <a:rPr lang="en-US" sz="1200" dirty="0">
                <a:solidFill>
                  <a:srgbClr val="61AFEF"/>
                </a:solidFill>
                <a:latin typeface="CaskaydiaCove NF" panose="020B0509020204030204" pitchFamily="49" charset="0"/>
              </a:rPr>
              <a:t>isnull</a:t>
            </a:r>
            <a:r>
              <a:rPr lang="en-US" sz="1200" dirty="0">
                <a:solidFill>
                  <a:srgbClr val="ABB2BF"/>
                </a:solidFill>
                <a:latin typeface="CaskaydiaCove NF" panose="020B0509020204030204" pitchFamily="49" charset="0"/>
              </a:rPr>
              <a:t>().</a:t>
            </a:r>
            <a:r>
              <a:rPr lang="en-US" sz="1200" dirty="0">
                <a:solidFill>
                  <a:srgbClr val="61AFEF"/>
                </a:solidFill>
                <a:latin typeface="CaskaydiaCove NF" panose="020B0509020204030204" pitchFamily="49" charset="0"/>
              </a:rPr>
              <a:t>sum</a:t>
            </a:r>
            <a:r>
              <a:rPr lang="en-US" sz="1200" dirty="0">
                <a:solidFill>
                  <a:srgbClr val="ABB2BF"/>
                </a:solidFill>
                <a:latin typeface="CaskaydiaCove NF" panose="020B0509020204030204" pitchFamily="49" charset="0"/>
              </a:rPr>
              <a:t>()</a:t>
            </a:r>
          </a:p>
          <a:p>
            <a:pPr lvl="1"/>
            <a:r>
              <a:rPr lang="en-US" sz="1200" dirty="0">
                <a:solidFill>
                  <a:schemeClr val="accent3">
                    <a:lumMod val="25000"/>
                  </a:schemeClr>
                </a:solidFill>
                <a:latin typeface="Abadi" panose="020B0604020104020204" pitchFamily="34" charset="0"/>
              </a:rPr>
              <a:t>Identified missing values for </a:t>
            </a:r>
            <a:r>
              <a:rPr lang="en-US" sz="1200" b="1" dirty="0" err="1">
                <a:solidFill>
                  <a:schemeClr val="accent3">
                    <a:lumMod val="25000"/>
                  </a:schemeClr>
                </a:solidFill>
                <a:latin typeface="Abadi" panose="020B0604020104020204" pitchFamily="34" charset="0"/>
              </a:rPr>
              <a:t>PayloadMass</a:t>
            </a:r>
            <a:r>
              <a:rPr lang="en-US" sz="1200" dirty="0">
                <a:solidFill>
                  <a:schemeClr val="accent3">
                    <a:lumMod val="25000"/>
                  </a:schemeClr>
                </a:solidFill>
                <a:latin typeface="Abadi" panose="020B0604020104020204" pitchFamily="34" charset="0"/>
              </a:rPr>
              <a:t> is </a:t>
            </a:r>
            <a:r>
              <a:rPr lang="en-US" sz="1200" b="1" dirty="0">
                <a:solidFill>
                  <a:schemeClr val="accent3">
                    <a:lumMod val="25000"/>
                  </a:schemeClr>
                </a:solidFill>
                <a:latin typeface="Abadi" panose="020B0604020104020204" pitchFamily="34" charset="0"/>
              </a:rPr>
              <a:t>5</a:t>
            </a:r>
            <a:r>
              <a:rPr lang="en-US" sz="1200" dirty="0">
                <a:solidFill>
                  <a:schemeClr val="accent3">
                    <a:lumMod val="25000"/>
                  </a:schemeClr>
                </a:solidFill>
                <a:latin typeface="Abadi" panose="020B0604020104020204" pitchFamily="34" charset="0"/>
              </a:rPr>
              <a:t> and </a:t>
            </a:r>
            <a:r>
              <a:rPr lang="en-US" sz="1200" b="1" dirty="0" err="1">
                <a:solidFill>
                  <a:schemeClr val="accent3">
                    <a:lumMod val="25000"/>
                  </a:schemeClr>
                </a:solidFill>
                <a:latin typeface="Abadi" panose="020B0604020104020204" pitchFamily="34" charset="0"/>
              </a:rPr>
              <a:t>LandingPad</a:t>
            </a:r>
            <a:r>
              <a:rPr lang="en-US" sz="1200" dirty="0">
                <a:solidFill>
                  <a:schemeClr val="accent3">
                    <a:lumMod val="25000"/>
                  </a:schemeClr>
                </a:solidFill>
                <a:latin typeface="Abadi" panose="020B0604020104020204" pitchFamily="34" charset="0"/>
              </a:rPr>
              <a:t> is </a:t>
            </a:r>
            <a:r>
              <a:rPr lang="en-US" sz="1200" b="1" dirty="0">
                <a:solidFill>
                  <a:schemeClr val="accent3">
                    <a:lumMod val="25000"/>
                  </a:schemeClr>
                </a:solidFill>
                <a:latin typeface="Abadi" panose="020B0604020104020204" pitchFamily="34" charset="0"/>
              </a:rPr>
              <a:t>26</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panose="020B0604020104020204" pitchFamily="34" charset="0"/>
              </a:rPr>
              <a:t>Dealing with Missing Values </a:t>
            </a:r>
          </a:p>
          <a:p>
            <a:pPr lvl="1">
              <a:lnSpc>
                <a:spcPct val="100000"/>
              </a:lnSpc>
              <a:spcBef>
                <a:spcPts val="1400"/>
              </a:spcBef>
            </a:pPr>
            <a:r>
              <a:rPr lang="en-US" sz="1300" dirty="0">
                <a:solidFill>
                  <a:schemeClr val="accent3">
                    <a:lumMod val="25000"/>
                  </a:schemeClr>
                </a:solidFill>
                <a:latin typeface="Abadi" panose="020B0604020104020204" pitchFamily="34" charset="0"/>
              </a:rPr>
              <a:t>Mean values are calculated for the </a:t>
            </a:r>
            <a:r>
              <a:rPr lang="en-US" sz="1300" dirty="0" err="1">
                <a:solidFill>
                  <a:schemeClr val="accent3">
                    <a:lumMod val="25000"/>
                  </a:schemeClr>
                </a:solidFill>
                <a:latin typeface="Abadi" panose="020B0604020104020204" pitchFamily="34" charset="0"/>
              </a:rPr>
              <a:t>PayloadMass</a:t>
            </a:r>
            <a:r>
              <a:rPr lang="en-US" sz="1300" dirty="0">
                <a:solidFill>
                  <a:schemeClr val="accent3">
                    <a:lumMod val="25000"/>
                  </a:schemeClr>
                </a:solidFill>
                <a:latin typeface="Abadi" panose="020B0604020104020204" pitchFamily="34" charset="0"/>
              </a:rPr>
              <a:t> column's payload mass, and each missing value is replaced by the mean values.</a:t>
            </a:r>
          </a:p>
          <a:p>
            <a:pPr lvl="1"/>
            <a:endParaRPr lang="en-US" sz="1100" dirty="0">
              <a:solidFill>
                <a:srgbClr val="7F848E"/>
              </a:solidFill>
              <a:latin typeface="CaskaydiaCove NF" panose="020B0509020204030204" pitchFamily="49" charset="0"/>
            </a:endParaRPr>
          </a:p>
          <a:p>
            <a:pPr lvl="1"/>
            <a:r>
              <a:rPr lang="en-US" sz="1100" dirty="0">
                <a:latin typeface="CaskaydiaCove NF" panose="020B0509020204030204" pitchFamily="49" charset="0"/>
              </a:rPr>
              <a:t>Calculate the mean value of </a:t>
            </a:r>
            <a:r>
              <a:rPr lang="en-US" sz="1100" dirty="0" err="1">
                <a:latin typeface="CaskaydiaCove NF" panose="020B0509020204030204" pitchFamily="49" charset="0"/>
              </a:rPr>
              <a:t>PayloadMass</a:t>
            </a:r>
            <a:r>
              <a:rPr lang="en-US" sz="1100" dirty="0">
                <a:latin typeface="CaskaydiaCove NF" panose="020B0509020204030204" pitchFamily="49" charset="0"/>
              </a:rPr>
              <a:t> column</a:t>
            </a:r>
          </a:p>
          <a:p>
            <a:pPr marL="457200" lvl="1" indent="0">
              <a:buNone/>
            </a:pPr>
            <a:r>
              <a:rPr lang="en-US" sz="1100" dirty="0">
                <a:solidFill>
                  <a:srgbClr val="E06C75"/>
                </a:solidFill>
                <a:latin typeface="CaskaydiaCove NF" panose="020B0509020204030204" pitchFamily="49" charset="0"/>
              </a:rPr>
              <a:t>   </a:t>
            </a:r>
            <a:r>
              <a:rPr lang="en-US" sz="1100" dirty="0" err="1">
                <a:solidFill>
                  <a:srgbClr val="E06C75"/>
                </a:solidFill>
                <a:latin typeface="CaskaydiaCove NF" panose="020B0509020204030204" pitchFamily="49" charset="0"/>
              </a:rPr>
              <a:t>mean_PayloadMass</a:t>
            </a:r>
            <a:r>
              <a:rPr lang="en-US" sz="1100" dirty="0">
                <a:solidFill>
                  <a:srgbClr val="ABB2BF"/>
                </a:solidFill>
                <a:latin typeface="CaskaydiaCove NF" panose="020B0509020204030204" pitchFamily="49" charset="0"/>
              </a:rPr>
              <a:t> </a:t>
            </a:r>
            <a:r>
              <a:rPr lang="en-US" sz="1100" dirty="0">
                <a:solidFill>
                  <a:srgbClr val="56B6C2"/>
                </a:solidFill>
                <a:latin typeface="CaskaydiaCove NF" panose="020B0509020204030204" pitchFamily="49" charset="0"/>
              </a:rPr>
              <a:t>=</a:t>
            </a:r>
            <a:r>
              <a:rPr lang="en-US" sz="1100" dirty="0">
                <a:solidFill>
                  <a:srgbClr val="ABB2BF"/>
                </a:solidFill>
                <a:latin typeface="CaskaydiaCove NF" panose="020B0509020204030204" pitchFamily="49" charset="0"/>
              </a:rPr>
              <a:t> </a:t>
            </a:r>
            <a:r>
              <a:rPr lang="en-US" sz="1100" dirty="0">
                <a:solidFill>
                  <a:srgbClr val="E06C75"/>
                </a:solidFill>
                <a:latin typeface="CaskaydiaCove NF" panose="020B0509020204030204" pitchFamily="49" charset="0"/>
              </a:rPr>
              <a:t>data_falcon9</a:t>
            </a:r>
            <a:r>
              <a:rPr lang="en-US" sz="1100" dirty="0">
                <a:solidFill>
                  <a:srgbClr val="ABB2BF"/>
                </a:solidFill>
                <a:latin typeface="CaskaydiaCove NF" panose="020B0509020204030204" pitchFamily="49" charset="0"/>
              </a:rPr>
              <a:t>[</a:t>
            </a:r>
            <a:r>
              <a:rPr lang="en-US" sz="1100" dirty="0">
                <a:solidFill>
                  <a:srgbClr val="98C379"/>
                </a:solidFill>
                <a:latin typeface="CaskaydiaCove NF" panose="020B0509020204030204" pitchFamily="49" charset="0"/>
              </a:rPr>
              <a:t>'</a:t>
            </a:r>
            <a:r>
              <a:rPr lang="en-US" sz="1100" dirty="0" err="1">
                <a:solidFill>
                  <a:srgbClr val="98C379"/>
                </a:solidFill>
                <a:latin typeface="CaskaydiaCove NF" panose="020B0509020204030204" pitchFamily="49" charset="0"/>
              </a:rPr>
              <a:t>PayloadMass</a:t>
            </a:r>
            <a:r>
              <a:rPr lang="en-US" sz="1100" dirty="0">
                <a:solidFill>
                  <a:srgbClr val="98C379"/>
                </a:solidFill>
                <a:latin typeface="CaskaydiaCove NF" panose="020B0509020204030204" pitchFamily="49" charset="0"/>
              </a:rPr>
              <a:t>'</a:t>
            </a:r>
            <a:r>
              <a:rPr lang="en-US" sz="1100" dirty="0">
                <a:solidFill>
                  <a:srgbClr val="ABB2BF"/>
                </a:solidFill>
                <a:latin typeface="CaskaydiaCove NF" panose="020B0509020204030204" pitchFamily="49" charset="0"/>
              </a:rPr>
              <a:t>].</a:t>
            </a:r>
            <a:r>
              <a:rPr lang="en-US" sz="1100" dirty="0">
                <a:solidFill>
                  <a:srgbClr val="61AFEF"/>
                </a:solidFill>
                <a:latin typeface="CaskaydiaCove NF" panose="020B0509020204030204" pitchFamily="49" charset="0"/>
              </a:rPr>
              <a:t>mean</a:t>
            </a:r>
            <a:r>
              <a:rPr lang="en-US" sz="1100" dirty="0">
                <a:solidFill>
                  <a:srgbClr val="ABB2BF"/>
                </a:solidFill>
                <a:latin typeface="CaskaydiaCove NF" panose="020B0509020204030204" pitchFamily="49" charset="0"/>
              </a:rPr>
              <a:t>()</a:t>
            </a:r>
          </a:p>
          <a:p>
            <a:pPr lvl="1"/>
            <a:endParaRPr lang="en-US" sz="1100" dirty="0">
              <a:solidFill>
                <a:srgbClr val="7F848E"/>
              </a:solidFill>
              <a:latin typeface="CaskaydiaCove NF" panose="020B0509020204030204" pitchFamily="49" charset="0"/>
            </a:endParaRPr>
          </a:p>
          <a:p>
            <a:pPr lvl="1"/>
            <a:r>
              <a:rPr lang="en-US" sz="1100" dirty="0">
                <a:latin typeface="CaskaydiaCove NF" panose="020B0509020204030204" pitchFamily="49" charset="0"/>
              </a:rPr>
              <a:t>Replace the </a:t>
            </a:r>
            <a:r>
              <a:rPr lang="en-US" sz="1100" dirty="0" err="1">
                <a:latin typeface="CaskaydiaCove NF" panose="020B0509020204030204" pitchFamily="49" charset="0"/>
              </a:rPr>
              <a:t>np.nan</a:t>
            </a:r>
            <a:r>
              <a:rPr lang="en-US" sz="1100" dirty="0">
                <a:latin typeface="CaskaydiaCove NF" panose="020B0509020204030204" pitchFamily="49" charset="0"/>
              </a:rPr>
              <a:t> values with its mean value</a:t>
            </a:r>
          </a:p>
          <a:p>
            <a:pPr marL="457200" lvl="1" indent="0">
              <a:buNone/>
            </a:pPr>
            <a:r>
              <a:rPr lang="en-US" sz="1100" dirty="0">
                <a:solidFill>
                  <a:srgbClr val="E06C75"/>
                </a:solidFill>
                <a:latin typeface="CaskaydiaCove NF" panose="020B0509020204030204" pitchFamily="49" charset="0"/>
              </a:rPr>
              <a:t>   data_falcon9</a:t>
            </a:r>
            <a:r>
              <a:rPr lang="en-US" sz="1100" dirty="0">
                <a:solidFill>
                  <a:srgbClr val="ABB2BF"/>
                </a:solidFill>
                <a:latin typeface="CaskaydiaCove NF" panose="020B0509020204030204" pitchFamily="49" charset="0"/>
              </a:rPr>
              <a:t>[</a:t>
            </a:r>
            <a:r>
              <a:rPr lang="en-US" sz="1100" dirty="0">
                <a:solidFill>
                  <a:srgbClr val="98C379"/>
                </a:solidFill>
                <a:latin typeface="CaskaydiaCove NF" panose="020B0509020204030204" pitchFamily="49" charset="0"/>
              </a:rPr>
              <a:t>'</a:t>
            </a:r>
            <a:r>
              <a:rPr lang="en-US" sz="1100" dirty="0" err="1">
                <a:solidFill>
                  <a:srgbClr val="98C379"/>
                </a:solidFill>
                <a:latin typeface="CaskaydiaCove NF" panose="020B0509020204030204" pitchFamily="49" charset="0"/>
              </a:rPr>
              <a:t>PayloadMass</a:t>
            </a:r>
            <a:r>
              <a:rPr lang="en-US" sz="1100" dirty="0">
                <a:solidFill>
                  <a:srgbClr val="98C379"/>
                </a:solidFill>
                <a:latin typeface="CaskaydiaCove NF" panose="020B0509020204030204" pitchFamily="49" charset="0"/>
              </a:rPr>
              <a:t>'</a:t>
            </a:r>
            <a:r>
              <a:rPr lang="en-US" sz="1100" dirty="0">
                <a:solidFill>
                  <a:srgbClr val="ABB2BF"/>
                </a:solidFill>
                <a:latin typeface="CaskaydiaCove NF" panose="020B0509020204030204" pitchFamily="49" charset="0"/>
              </a:rPr>
              <a:t>].</a:t>
            </a:r>
            <a:r>
              <a:rPr lang="en-US" sz="1100" dirty="0" err="1">
                <a:solidFill>
                  <a:srgbClr val="61AFEF"/>
                </a:solidFill>
                <a:latin typeface="CaskaydiaCove NF" panose="020B0509020204030204" pitchFamily="49" charset="0"/>
              </a:rPr>
              <a:t>fillna</a:t>
            </a:r>
            <a:r>
              <a:rPr lang="en-US" sz="1100" dirty="0">
                <a:solidFill>
                  <a:srgbClr val="ABB2BF"/>
                </a:solidFill>
                <a:latin typeface="CaskaydiaCove NF" panose="020B0509020204030204" pitchFamily="49" charset="0"/>
              </a:rPr>
              <a:t>(</a:t>
            </a:r>
            <a:r>
              <a:rPr lang="en-US" sz="1100" dirty="0" err="1">
                <a:solidFill>
                  <a:srgbClr val="E06C75"/>
                </a:solidFill>
                <a:latin typeface="CaskaydiaCove NF" panose="020B0509020204030204" pitchFamily="49" charset="0"/>
              </a:rPr>
              <a:t>mean_PayloadMass</a:t>
            </a:r>
            <a:r>
              <a:rPr lang="en-US" sz="1100" dirty="0">
                <a:solidFill>
                  <a:srgbClr val="ABB2BF"/>
                </a:solidFill>
                <a:latin typeface="CaskaydiaCove NF" panose="020B0509020204030204" pitchFamily="49" charset="0"/>
              </a:rPr>
              <a:t>, </a:t>
            </a:r>
            <a:r>
              <a:rPr lang="en-US" sz="1100" dirty="0" err="1">
                <a:solidFill>
                  <a:srgbClr val="E06C75"/>
                </a:solidFill>
                <a:latin typeface="CaskaydiaCove NF" panose="020B0509020204030204" pitchFamily="49" charset="0"/>
              </a:rPr>
              <a:t>inplace</a:t>
            </a:r>
            <a:r>
              <a:rPr lang="en-US" sz="1100" dirty="0">
                <a:solidFill>
                  <a:srgbClr val="56B6C2"/>
                </a:solidFill>
                <a:latin typeface="CaskaydiaCove NF" panose="020B0509020204030204" pitchFamily="49" charset="0"/>
              </a:rPr>
              <a:t>=</a:t>
            </a:r>
            <a:r>
              <a:rPr lang="en-US" sz="1100" dirty="0">
                <a:solidFill>
                  <a:srgbClr val="D19A66"/>
                </a:solidFill>
                <a:latin typeface="CaskaydiaCove NF" panose="020B0509020204030204" pitchFamily="49" charset="0"/>
              </a:rPr>
              <a:t>True</a:t>
            </a:r>
            <a:r>
              <a:rPr lang="en-US" sz="1100" dirty="0">
                <a:solidFill>
                  <a:srgbClr val="ABB2BF"/>
                </a:solidFill>
                <a:latin typeface="CaskaydiaCove NF" panose="020B0509020204030204" pitchFamily="49" charset="0"/>
              </a:rPr>
              <a:t>)</a:t>
            </a:r>
          </a:p>
          <a:p>
            <a:pPr lvl="1">
              <a:lnSpc>
                <a:spcPct val="100000"/>
              </a:lnSpc>
              <a:spcBef>
                <a:spcPts val="1400"/>
              </a:spcBef>
            </a:pPr>
            <a:endParaRPr lang="en-US" sz="1200" dirty="0">
              <a:solidFill>
                <a:schemeClr val="accent3">
                  <a:lumMod val="25000"/>
                </a:schemeClr>
              </a:solidFill>
              <a:latin typeface="Abadi" panose="020B0604020104020204" pitchFamily="34" charset="0"/>
            </a:endParaRPr>
          </a:p>
          <a:p>
            <a:pPr>
              <a:lnSpc>
                <a:spcPct val="100000"/>
              </a:lnSpc>
              <a:spcBef>
                <a:spcPts val="1400"/>
              </a:spcBef>
            </a:pPr>
            <a:r>
              <a:rPr lang="en-US" sz="1800" b="1" dirty="0">
                <a:solidFill>
                  <a:schemeClr val="accent3">
                    <a:lumMod val="25000"/>
                  </a:schemeClr>
                </a:solidFill>
                <a:latin typeface="Abadi" panose="020B0604020104020204" pitchFamily="34" charset="0"/>
              </a:rPr>
              <a:t>GitHub URL</a:t>
            </a:r>
            <a:r>
              <a:rPr lang="en-US" sz="1800" dirty="0">
                <a:solidFill>
                  <a:schemeClr val="accent3">
                    <a:lumMod val="25000"/>
                  </a:schemeClr>
                </a:solidFill>
                <a:latin typeface="Abadi" panose="020B0604020104020204" pitchFamily="34" charset="0"/>
              </a:rPr>
              <a:t>: </a:t>
            </a:r>
            <a:r>
              <a:rPr lang="en-US" sz="1400" dirty="0">
                <a:solidFill>
                  <a:srgbClr val="98C379"/>
                </a:solidFill>
                <a:latin typeface="CaskaydiaCove NF" panose="020B0509020204030204" pitchFamily="49" charset="0"/>
                <a:hlinkClick r:id="rId3"/>
              </a:rPr>
              <a:t>https://github.com/robeleq/IBM_Applied_Data_Science_Capstone_Project/blob/main/02_DataWrangling/labs-jupyter-spacex-Data%20wrangling.ipynb</a:t>
            </a:r>
            <a:r>
              <a:rPr lang="en-US" sz="1400" dirty="0">
                <a:solidFill>
                  <a:srgbClr val="98C379"/>
                </a:solidFill>
                <a:latin typeface="CaskaydiaCove NF" panose="020B0509020204030204" pitchFamily="49" charset="0"/>
              </a:rPr>
              <a:t> </a:t>
            </a:r>
            <a:endParaRPr lang="en-US" sz="2000" dirty="0"/>
          </a:p>
        </p:txBody>
      </p:sp>
      <p:pic>
        <p:nvPicPr>
          <p:cNvPr id="10" name="Picture 9">
            <a:extLst>
              <a:ext uri="{FF2B5EF4-FFF2-40B4-BE49-F238E27FC236}">
                <a16:creationId xmlns:a16="http://schemas.microsoft.com/office/drawing/2014/main" id="{011C47CC-028E-4573-8682-63115E79B136}"/>
              </a:ext>
            </a:extLst>
          </p:cNvPr>
          <p:cNvPicPr>
            <a:picLocks noChangeAspect="1"/>
          </p:cNvPicPr>
          <p:nvPr/>
        </p:nvPicPr>
        <p:blipFill>
          <a:blip r:embed="rId4"/>
          <a:stretch>
            <a:fillRect/>
          </a:stretch>
        </p:blipFill>
        <p:spPr>
          <a:xfrm>
            <a:off x="6304843" y="1563867"/>
            <a:ext cx="6687257" cy="4728124"/>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04950"/>
            <a:ext cx="10612365" cy="4672013"/>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Plots such as </a:t>
            </a:r>
            <a:r>
              <a:rPr lang="en-US" sz="2200" b="1" dirty="0">
                <a:solidFill>
                  <a:schemeClr val="accent3">
                    <a:lumMod val="25000"/>
                  </a:schemeClr>
                </a:solidFill>
                <a:latin typeface="Abadi" panose="020B0604020104020204" pitchFamily="34" charset="0"/>
              </a:rPr>
              <a:t>scatter plots </a:t>
            </a:r>
            <a:r>
              <a:rPr lang="en-US" sz="2200" dirty="0">
                <a:solidFill>
                  <a:schemeClr val="accent3">
                    <a:lumMod val="25000"/>
                  </a:schemeClr>
                </a:solidFill>
                <a:latin typeface="Abadi" panose="020B0604020104020204" pitchFamily="34" charset="0"/>
              </a:rPr>
              <a:t>and </a:t>
            </a:r>
            <a:r>
              <a:rPr lang="en-US" sz="2200" b="1" dirty="0">
                <a:solidFill>
                  <a:schemeClr val="accent3">
                    <a:lumMod val="25000"/>
                  </a:schemeClr>
                </a:solidFill>
                <a:latin typeface="Abadi" panose="020B0604020104020204" pitchFamily="34" charset="0"/>
              </a:rPr>
              <a:t>bar charts</a:t>
            </a:r>
            <a:r>
              <a:rPr lang="en-US" sz="2200" dirty="0">
                <a:solidFill>
                  <a:schemeClr val="accent3">
                    <a:lumMod val="25000"/>
                  </a:schemeClr>
                </a:solidFill>
                <a:latin typeface="Abadi" panose="020B0604020104020204" pitchFamily="34" charset="0"/>
              </a:rPr>
              <a:t> are used to visualize the relationship between parameters.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1800" b="1" dirty="0">
                <a:solidFill>
                  <a:schemeClr val="accent3">
                    <a:lumMod val="25000"/>
                  </a:schemeClr>
                </a:solidFill>
                <a:latin typeface="Abadi" panose="020B0604020104020204" pitchFamily="34" charset="0"/>
              </a:rPr>
              <a:t>GitHub URL</a:t>
            </a:r>
            <a:r>
              <a:rPr lang="en-US" sz="1800" dirty="0">
                <a:solidFill>
                  <a:schemeClr val="accent3">
                    <a:lumMod val="25000"/>
                  </a:schemeClr>
                </a:solidFill>
                <a:latin typeface="Abadi" panose="020B0604020104020204" pitchFamily="34" charset="0"/>
              </a:rPr>
              <a:t>:</a:t>
            </a:r>
            <a:r>
              <a:rPr lang="en-US" sz="2000" dirty="0">
                <a:solidFill>
                  <a:schemeClr val="accent3">
                    <a:lumMod val="25000"/>
                  </a:schemeClr>
                </a:solidFill>
                <a:latin typeface="Abadi" panose="020B0604020104020204" pitchFamily="34" charset="0"/>
              </a:rPr>
              <a:t> </a:t>
            </a:r>
            <a:r>
              <a:rPr lang="en-US" sz="1400" dirty="0">
                <a:solidFill>
                  <a:srgbClr val="98C379"/>
                </a:solidFill>
                <a:latin typeface="CaskaydiaCove NF" panose="020B0509020204030204" pitchFamily="49" charset="0"/>
                <a:hlinkClick r:id="rId3"/>
              </a:rPr>
              <a:t>https://github.com/robeleq/IBM_Applied_Data_Science_Capstone_Project/blob/main/03_EDA/jupyter-labs-eda-dataviz.ipynb</a:t>
            </a:r>
            <a:r>
              <a:rPr lang="en-US" sz="1400" dirty="0">
                <a:solidFill>
                  <a:srgbClr val="98C379"/>
                </a:solidFill>
                <a:latin typeface="CaskaydiaCove NF" panose="020B0509020204030204" pitchFamily="49" charset="0"/>
              </a:rPr>
              <a:t> </a:t>
            </a:r>
            <a:endParaRPr lang="en-US" sz="2400" dirty="0"/>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graphicFrame>
        <p:nvGraphicFramePr>
          <p:cNvPr id="2" name="Table 1">
            <a:extLst>
              <a:ext uri="{FF2B5EF4-FFF2-40B4-BE49-F238E27FC236}">
                <a16:creationId xmlns:a16="http://schemas.microsoft.com/office/drawing/2014/main" id="{067FC6F4-67A9-43D1-83DC-F51B1F114029}"/>
              </a:ext>
            </a:extLst>
          </p:cNvPr>
          <p:cNvGraphicFramePr>
            <a:graphicFrameLocks noGrp="1"/>
          </p:cNvGraphicFramePr>
          <p:nvPr>
            <p:extLst>
              <p:ext uri="{D42A27DB-BD31-4B8C-83A1-F6EECF244321}">
                <p14:modId xmlns:p14="http://schemas.microsoft.com/office/powerpoint/2010/main" val="3609104919"/>
              </p:ext>
            </p:extLst>
          </p:nvPr>
        </p:nvGraphicFramePr>
        <p:xfrm>
          <a:off x="1117600" y="2367439"/>
          <a:ext cx="8128000" cy="27736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480916187"/>
                    </a:ext>
                  </a:extLst>
                </a:gridCol>
                <a:gridCol w="4064000">
                  <a:extLst>
                    <a:ext uri="{9D8B030D-6E8A-4147-A177-3AD203B41FA5}">
                      <a16:colId xmlns:a16="http://schemas.microsoft.com/office/drawing/2014/main" val="2701064933"/>
                    </a:ext>
                  </a:extLst>
                </a:gridCol>
              </a:tblGrid>
              <a:tr h="370840">
                <a:tc>
                  <a:txBody>
                    <a:bodyPr/>
                    <a:lstStyle/>
                    <a:p>
                      <a:r>
                        <a:rPr lang="en-US" sz="2000" kern="1200" dirty="0">
                          <a:solidFill>
                            <a:schemeClr val="bg1"/>
                          </a:solidFill>
                          <a:latin typeface="Abadi" panose="020B0604020104020204" pitchFamily="34" charset="0"/>
                          <a:ea typeface="+mn-ea"/>
                          <a:cs typeface="+mn-cs"/>
                        </a:rPr>
                        <a:t>Parameters</a:t>
                      </a:r>
                    </a:p>
                  </a:txBody>
                  <a:tcPr/>
                </a:tc>
                <a:tc>
                  <a:txBody>
                    <a:bodyPr/>
                    <a:lstStyle/>
                    <a:p>
                      <a:r>
                        <a:rPr lang="en-US" sz="2000" kern="1200" dirty="0">
                          <a:solidFill>
                            <a:schemeClr val="bg1"/>
                          </a:solidFill>
                          <a:latin typeface="Abadi" panose="020B0604020104020204" pitchFamily="34" charset="0"/>
                          <a:ea typeface="+mn-ea"/>
                          <a:cs typeface="+mn-cs"/>
                        </a:rPr>
                        <a:t>Chart Type</a:t>
                      </a:r>
                    </a:p>
                  </a:txBody>
                  <a:tcPr/>
                </a:tc>
                <a:extLst>
                  <a:ext uri="{0D108BD9-81ED-4DB2-BD59-A6C34878D82A}">
                    <a16:rowId xmlns:a16="http://schemas.microsoft.com/office/drawing/2014/main" val="4120383263"/>
                  </a:ext>
                </a:extLst>
              </a:tr>
              <a:tr h="370840">
                <a:tc>
                  <a:txBody>
                    <a:bodyPr/>
                    <a:lstStyle/>
                    <a:p>
                      <a:r>
                        <a:rPr lang="en-US" sz="2000" kern="1200" dirty="0" err="1">
                          <a:solidFill>
                            <a:schemeClr val="accent3">
                              <a:lumMod val="25000"/>
                            </a:schemeClr>
                          </a:solidFill>
                          <a:latin typeface="Abadi" panose="020B0604020104020204" pitchFamily="34" charset="0"/>
                          <a:ea typeface="+mn-ea"/>
                          <a:cs typeface="+mn-cs"/>
                        </a:rPr>
                        <a:t>FlightNumber</a:t>
                      </a:r>
                      <a:r>
                        <a:rPr lang="en-US" sz="2000" kern="1200" dirty="0">
                          <a:solidFill>
                            <a:schemeClr val="accent3">
                              <a:lumMod val="25000"/>
                            </a:schemeClr>
                          </a:solidFill>
                          <a:latin typeface="Abadi" panose="020B0604020104020204" pitchFamily="34" charset="0"/>
                          <a:ea typeface="+mn-ea"/>
                          <a:cs typeface="+mn-cs"/>
                        </a:rPr>
                        <a:t> vs </a:t>
                      </a:r>
                      <a:r>
                        <a:rPr lang="en-US" sz="2000" kern="1200" dirty="0" err="1">
                          <a:solidFill>
                            <a:schemeClr val="accent3">
                              <a:lumMod val="25000"/>
                            </a:schemeClr>
                          </a:solidFill>
                          <a:latin typeface="Abadi" panose="020B0604020104020204" pitchFamily="34" charset="0"/>
                          <a:ea typeface="+mn-ea"/>
                          <a:cs typeface="+mn-cs"/>
                        </a:rPr>
                        <a:t>PayloadMass</a:t>
                      </a:r>
                      <a:r>
                        <a:rPr lang="en-US" sz="2000" kern="1200" dirty="0">
                          <a:solidFill>
                            <a:schemeClr val="accent3">
                              <a:lumMod val="25000"/>
                            </a:schemeClr>
                          </a:solidFill>
                          <a:latin typeface="Abadi" panose="020B0604020104020204" pitchFamily="34" charset="0"/>
                          <a:ea typeface="+mn-ea"/>
                          <a:cs typeface="+mn-cs"/>
                        </a:rPr>
                        <a:t> </a:t>
                      </a:r>
                    </a:p>
                  </a:txBody>
                  <a:tcPr/>
                </a:tc>
                <a:tc>
                  <a:txBody>
                    <a:bodyPr/>
                    <a:lstStyle/>
                    <a:p>
                      <a:r>
                        <a:rPr lang="en-US" sz="2000" kern="1200" dirty="0">
                          <a:solidFill>
                            <a:schemeClr val="accent3">
                              <a:lumMod val="25000"/>
                            </a:schemeClr>
                          </a:solidFill>
                          <a:latin typeface="Abadi" panose="020B0604020104020204" pitchFamily="34" charset="0"/>
                          <a:ea typeface="+mn-ea"/>
                          <a:cs typeface="+mn-cs"/>
                        </a:rPr>
                        <a:t>Scatter Plot</a:t>
                      </a:r>
                    </a:p>
                  </a:txBody>
                  <a:tcPr/>
                </a:tc>
                <a:extLst>
                  <a:ext uri="{0D108BD9-81ED-4DB2-BD59-A6C34878D82A}">
                    <a16:rowId xmlns:a16="http://schemas.microsoft.com/office/drawing/2014/main" val="1084472894"/>
                  </a:ext>
                </a:extLst>
              </a:tr>
              <a:tr h="370840">
                <a:tc>
                  <a:txBody>
                    <a:bodyPr/>
                    <a:lstStyle/>
                    <a:p>
                      <a:r>
                        <a:rPr lang="en-US" sz="2000" kern="1200" dirty="0" err="1">
                          <a:solidFill>
                            <a:schemeClr val="accent3">
                              <a:lumMod val="25000"/>
                            </a:schemeClr>
                          </a:solidFill>
                          <a:latin typeface="Abadi" panose="020B0604020104020204" pitchFamily="34" charset="0"/>
                          <a:ea typeface="+mn-ea"/>
                          <a:cs typeface="+mn-cs"/>
                        </a:rPr>
                        <a:t>FlightNumber</a:t>
                      </a:r>
                      <a:r>
                        <a:rPr lang="en-US" sz="2000" kern="1200" dirty="0">
                          <a:solidFill>
                            <a:schemeClr val="accent3">
                              <a:lumMod val="25000"/>
                            </a:schemeClr>
                          </a:solidFill>
                          <a:latin typeface="Abadi" panose="020B0604020104020204" pitchFamily="34" charset="0"/>
                          <a:ea typeface="+mn-ea"/>
                          <a:cs typeface="+mn-cs"/>
                        </a:rPr>
                        <a:t> vs </a:t>
                      </a:r>
                      <a:r>
                        <a:rPr lang="en-US" sz="2000" kern="1200" dirty="0" err="1">
                          <a:solidFill>
                            <a:schemeClr val="accent3">
                              <a:lumMod val="25000"/>
                            </a:schemeClr>
                          </a:solidFill>
                          <a:latin typeface="Abadi" panose="020B0604020104020204" pitchFamily="34" charset="0"/>
                          <a:ea typeface="+mn-ea"/>
                          <a:cs typeface="+mn-cs"/>
                        </a:rPr>
                        <a:t>LaunchSite</a:t>
                      </a:r>
                      <a:endParaRPr lang="en-US" sz="2000" kern="1200" dirty="0">
                        <a:solidFill>
                          <a:schemeClr val="accent3">
                            <a:lumMod val="25000"/>
                          </a:schemeClr>
                        </a:solidFill>
                        <a:latin typeface="Abadi" panose="020B0604020104020204" pitchFamily="34" charset="0"/>
                        <a:ea typeface="+mn-ea"/>
                        <a:cs typeface="+mn-cs"/>
                      </a:endParaRPr>
                    </a:p>
                  </a:txBody>
                  <a:tcPr/>
                </a:tc>
                <a:tc>
                  <a:txBody>
                    <a:bodyPr/>
                    <a:lstStyle/>
                    <a:p>
                      <a:r>
                        <a:rPr lang="en-US" sz="2000" kern="1200" dirty="0">
                          <a:solidFill>
                            <a:schemeClr val="accent3">
                              <a:lumMod val="25000"/>
                            </a:schemeClr>
                          </a:solidFill>
                          <a:latin typeface="Abadi" panose="020B0604020104020204" pitchFamily="34" charset="0"/>
                          <a:ea typeface="+mn-ea"/>
                          <a:cs typeface="+mn-cs"/>
                        </a:rPr>
                        <a:t>Scatter Plot</a:t>
                      </a:r>
                    </a:p>
                  </a:txBody>
                  <a:tcPr/>
                </a:tc>
                <a:extLst>
                  <a:ext uri="{0D108BD9-81ED-4DB2-BD59-A6C34878D82A}">
                    <a16:rowId xmlns:a16="http://schemas.microsoft.com/office/drawing/2014/main" val="3731377778"/>
                  </a:ext>
                </a:extLst>
              </a:tr>
              <a:tr h="370840">
                <a:tc>
                  <a:txBody>
                    <a:bodyPr/>
                    <a:lstStyle/>
                    <a:p>
                      <a:r>
                        <a:rPr lang="en-US" sz="2000" kern="1200" dirty="0" err="1">
                          <a:solidFill>
                            <a:schemeClr val="accent3">
                              <a:lumMod val="25000"/>
                            </a:schemeClr>
                          </a:solidFill>
                          <a:latin typeface="Abadi" panose="020B0604020104020204" pitchFamily="34" charset="0"/>
                          <a:ea typeface="+mn-ea"/>
                          <a:cs typeface="+mn-cs"/>
                        </a:rPr>
                        <a:t>PayloadMass</a:t>
                      </a:r>
                      <a:r>
                        <a:rPr lang="en-US" sz="2000" kern="1200" dirty="0">
                          <a:solidFill>
                            <a:schemeClr val="accent3">
                              <a:lumMod val="25000"/>
                            </a:schemeClr>
                          </a:solidFill>
                          <a:latin typeface="Abadi" panose="020B0604020104020204" pitchFamily="34" charset="0"/>
                          <a:ea typeface="+mn-ea"/>
                          <a:cs typeface="+mn-cs"/>
                        </a:rPr>
                        <a:t> vs </a:t>
                      </a:r>
                      <a:r>
                        <a:rPr lang="en-US" sz="2000" kern="1200" dirty="0" err="1">
                          <a:solidFill>
                            <a:schemeClr val="accent3">
                              <a:lumMod val="25000"/>
                            </a:schemeClr>
                          </a:solidFill>
                          <a:latin typeface="Abadi" panose="020B0604020104020204" pitchFamily="34" charset="0"/>
                          <a:ea typeface="+mn-ea"/>
                          <a:cs typeface="+mn-cs"/>
                        </a:rPr>
                        <a:t>LaunchSite</a:t>
                      </a:r>
                      <a:endParaRPr lang="en-US" sz="2000" kern="1200" dirty="0">
                        <a:solidFill>
                          <a:schemeClr val="accent3">
                            <a:lumMod val="25000"/>
                          </a:schemeClr>
                        </a:solidFill>
                        <a:latin typeface="Abadi" panose="020B0604020104020204" pitchFamily="34" charset="0"/>
                        <a:ea typeface="+mn-ea"/>
                        <a:cs typeface="+mn-cs"/>
                      </a:endParaRPr>
                    </a:p>
                  </a:txBody>
                  <a:tcPr/>
                </a:tc>
                <a:tc>
                  <a:txBody>
                    <a:bodyPr/>
                    <a:lstStyle/>
                    <a:p>
                      <a:r>
                        <a:rPr lang="en-US" sz="2000" kern="1200" dirty="0">
                          <a:solidFill>
                            <a:schemeClr val="accent3">
                              <a:lumMod val="25000"/>
                            </a:schemeClr>
                          </a:solidFill>
                          <a:latin typeface="Abadi" panose="020B0604020104020204" pitchFamily="34" charset="0"/>
                          <a:ea typeface="+mn-ea"/>
                          <a:cs typeface="+mn-cs"/>
                        </a:rPr>
                        <a:t>Scatter Plot</a:t>
                      </a:r>
                    </a:p>
                  </a:txBody>
                  <a:tcPr/>
                </a:tc>
                <a:extLst>
                  <a:ext uri="{0D108BD9-81ED-4DB2-BD59-A6C34878D82A}">
                    <a16:rowId xmlns:a16="http://schemas.microsoft.com/office/drawing/2014/main" val="570559021"/>
                  </a:ext>
                </a:extLst>
              </a:tr>
              <a:tr h="370840">
                <a:tc>
                  <a:txBody>
                    <a:bodyPr/>
                    <a:lstStyle/>
                    <a:p>
                      <a:r>
                        <a:rPr lang="en-US" sz="2000" kern="1200" dirty="0" err="1">
                          <a:solidFill>
                            <a:schemeClr val="accent3">
                              <a:lumMod val="25000"/>
                            </a:schemeClr>
                          </a:solidFill>
                          <a:latin typeface="Abadi" panose="020B0604020104020204" pitchFamily="34" charset="0"/>
                          <a:ea typeface="+mn-ea"/>
                          <a:cs typeface="+mn-cs"/>
                        </a:rPr>
                        <a:t>FlightNumber</a:t>
                      </a:r>
                      <a:r>
                        <a:rPr lang="en-US" sz="2000" kern="1200" dirty="0">
                          <a:solidFill>
                            <a:schemeClr val="accent3">
                              <a:lumMod val="25000"/>
                            </a:schemeClr>
                          </a:solidFill>
                          <a:latin typeface="Abadi" panose="020B0604020104020204" pitchFamily="34" charset="0"/>
                          <a:ea typeface="+mn-ea"/>
                          <a:cs typeface="+mn-cs"/>
                        </a:rPr>
                        <a:t> vs Orbit</a:t>
                      </a:r>
                    </a:p>
                  </a:txBody>
                  <a:tcPr/>
                </a:tc>
                <a:tc>
                  <a:txBody>
                    <a:bodyPr/>
                    <a:lstStyle/>
                    <a:p>
                      <a:r>
                        <a:rPr lang="en-US" sz="2000" kern="1200" dirty="0">
                          <a:solidFill>
                            <a:schemeClr val="accent3">
                              <a:lumMod val="25000"/>
                            </a:schemeClr>
                          </a:solidFill>
                          <a:latin typeface="Abadi" panose="020B0604020104020204" pitchFamily="34" charset="0"/>
                          <a:ea typeface="+mn-ea"/>
                          <a:cs typeface="+mn-cs"/>
                        </a:rPr>
                        <a:t>Scatter Plot</a:t>
                      </a:r>
                    </a:p>
                  </a:txBody>
                  <a:tcPr/>
                </a:tc>
                <a:extLst>
                  <a:ext uri="{0D108BD9-81ED-4DB2-BD59-A6C34878D82A}">
                    <a16:rowId xmlns:a16="http://schemas.microsoft.com/office/drawing/2014/main" val="4243135729"/>
                  </a:ext>
                </a:extLst>
              </a:tr>
              <a:tr h="370840">
                <a:tc>
                  <a:txBody>
                    <a:bodyPr/>
                    <a:lstStyle/>
                    <a:p>
                      <a:r>
                        <a:rPr lang="en-US" sz="2000" kern="1200" dirty="0" err="1">
                          <a:solidFill>
                            <a:schemeClr val="accent3">
                              <a:lumMod val="25000"/>
                            </a:schemeClr>
                          </a:solidFill>
                          <a:latin typeface="Abadi" panose="020B0604020104020204" pitchFamily="34" charset="0"/>
                          <a:ea typeface="+mn-ea"/>
                          <a:cs typeface="+mn-cs"/>
                        </a:rPr>
                        <a:t>PayloadMass</a:t>
                      </a:r>
                      <a:r>
                        <a:rPr lang="en-US" sz="2000" kern="1200" dirty="0">
                          <a:solidFill>
                            <a:schemeClr val="accent3">
                              <a:lumMod val="25000"/>
                            </a:schemeClr>
                          </a:solidFill>
                          <a:latin typeface="Abadi" panose="020B0604020104020204" pitchFamily="34" charset="0"/>
                          <a:ea typeface="+mn-ea"/>
                          <a:cs typeface="+mn-cs"/>
                        </a:rPr>
                        <a:t> vs Orbit</a:t>
                      </a:r>
                    </a:p>
                  </a:txBody>
                  <a:tcPr/>
                </a:tc>
                <a:tc>
                  <a:txBody>
                    <a:bodyPr/>
                    <a:lstStyle/>
                    <a:p>
                      <a:r>
                        <a:rPr lang="en-US" sz="2000" kern="1200" dirty="0">
                          <a:solidFill>
                            <a:schemeClr val="accent3">
                              <a:lumMod val="25000"/>
                            </a:schemeClr>
                          </a:solidFill>
                          <a:latin typeface="Abadi" panose="020B0604020104020204" pitchFamily="34" charset="0"/>
                          <a:ea typeface="+mn-ea"/>
                          <a:cs typeface="+mn-cs"/>
                        </a:rPr>
                        <a:t>Scatter Plot</a:t>
                      </a:r>
                    </a:p>
                  </a:txBody>
                  <a:tcPr/>
                </a:tc>
                <a:extLst>
                  <a:ext uri="{0D108BD9-81ED-4DB2-BD59-A6C34878D82A}">
                    <a16:rowId xmlns:a16="http://schemas.microsoft.com/office/drawing/2014/main" val="1244499757"/>
                  </a:ext>
                </a:extLst>
              </a:tr>
              <a:tr h="370840">
                <a:tc>
                  <a:txBody>
                    <a:bodyPr/>
                    <a:lstStyle/>
                    <a:p>
                      <a:r>
                        <a:rPr lang="en-US" sz="2000" kern="1200" dirty="0">
                          <a:solidFill>
                            <a:schemeClr val="accent3">
                              <a:lumMod val="25000"/>
                            </a:schemeClr>
                          </a:solidFill>
                          <a:latin typeface="Abadi" panose="020B0604020104020204" pitchFamily="34" charset="0"/>
                          <a:ea typeface="+mn-ea"/>
                          <a:cs typeface="+mn-cs"/>
                        </a:rPr>
                        <a:t>Orbit vs Success Rate</a:t>
                      </a:r>
                    </a:p>
                  </a:txBody>
                  <a:tcPr/>
                </a:tc>
                <a:tc>
                  <a:txBody>
                    <a:bodyPr/>
                    <a:lstStyle/>
                    <a:p>
                      <a:r>
                        <a:rPr lang="en-US" sz="2000" kern="1200" dirty="0">
                          <a:solidFill>
                            <a:schemeClr val="accent3">
                              <a:lumMod val="25000"/>
                            </a:schemeClr>
                          </a:solidFill>
                          <a:latin typeface="Abadi" panose="020B0604020104020204" pitchFamily="34" charset="0"/>
                          <a:ea typeface="+mn-ea"/>
                          <a:cs typeface="+mn-cs"/>
                        </a:rPr>
                        <a:t>Bar chart</a:t>
                      </a:r>
                    </a:p>
                  </a:txBody>
                  <a:tcPr/>
                </a:tc>
                <a:extLst>
                  <a:ext uri="{0D108BD9-81ED-4DB2-BD59-A6C34878D82A}">
                    <a16:rowId xmlns:a16="http://schemas.microsoft.com/office/drawing/2014/main" val="454223917"/>
                  </a:ext>
                </a:extLst>
              </a:tr>
            </a:tbl>
          </a:graphicData>
        </a:graphic>
      </p:graphicFrame>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47800"/>
            <a:ext cx="9745589" cy="4871550"/>
          </a:xfrm>
          <a:prstGeom prst="rect">
            <a:avLst/>
          </a:prstGeom>
        </p:spPr>
        <p:txBody>
          <a:bodyPr lIns="91440" tIns="45720" rIns="91440" bIns="45720" anchor="t"/>
          <a:lstStyle/>
          <a:p>
            <a:r>
              <a:rPr lang="en-US" sz="1600" dirty="0">
                <a:solidFill>
                  <a:schemeClr val="accent3">
                    <a:lumMod val="25000"/>
                  </a:schemeClr>
                </a:solidFill>
                <a:latin typeface="Abadi"/>
              </a:rPr>
              <a:t>Display the names of the unique launch sites  in the space mission</a:t>
            </a:r>
          </a:p>
          <a:p>
            <a:r>
              <a:rPr lang="en-US" sz="1600" dirty="0">
                <a:solidFill>
                  <a:schemeClr val="accent3">
                    <a:lumMod val="25000"/>
                  </a:schemeClr>
                </a:solidFill>
                <a:latin typeface="Abadi"/>
              </a:rPr>
              <a:t>Display 5 records where launch sites begin with the string 'CCA'</a:t>
            </a:r>
          </a:p>
          <a:p>
            <a:r>
              <a:rPr lang="en-US" sz="1600" dirty="0">
                <a:solidFill>
                  <a:schemeClr val="accent3">
                    <a:lumMod val="25000"/>
                  </a:schemeClr>
                </a:solidFill>
                <a:latin typeface="Abadi"/>
              </a:rPr>
              <a:t>Display the total payload mass carried by boosters launched by NASA (CRS)</a:t>
            </a:r>
          </a:p>
          <a:p>
            <a:r>
              <a:rPr lang="en-US" sz="1600" dirty="0">
                <a:solidFill>
                  <a:schemeClr val="accent3">
                    <a:lumMod val="25000"/>
                  </a:schemeClr>
                </a:solidFill>
                <a:latin typeface="Abadi"/>
              </a:rPr>
              <a:t>Display average payload mass carried by booster version F9 v1.1</a:t>
            </a:r>
          </a:p>
          <a:p>
            <a:r>
              <a:rPr lang="en-US" sz="1600" dirty="0">
                <a:solidFill>
                  <a:schemeClr val="accent3">
                    <a:lumMod val="25000"/>
                  </a:schemeClr>
                </a:solidFill>
                <a:latin typeface="Abadi"/>
              </a:rPr>
              <a:t>List the date when the first successful landing outcome in ground pad was </a:t>
            </a:r>
            <a:r>
              <a:rPr lang="en-US" sz="1600" dirty="0" err="1">
                <a:solidFill>
                  <a:schemeClr val="accent3">
                    <a:lumMod val="25000"/>
                  </a:schemeClr>
                </a:solidFill>
                <a:latin typeface="Abadi"/>
              </a:rPr>
              <a:t>acheived</a:t>
            </a:r>
            <a:endParaRPr lang="en-US" sz="1600" dirty="0">
              <a:solidFill>
                <a:schemeClr val="accent3">
                  <a:lumMod val="25000"/>
                </a:schemeClr>
              </a:solidFill>
              <a:latin typeface="Abadi"/>
            </a:endParaRPr>
          </a:p>
          <a:p>
            <a:r>
              <a:rPr lang="en-US" sz="1600" dirty="0">
                <a:solidFill>
                  <a:schemeClr val="accent3">
                    <a:lumMod val="25000"/>
                  </a:schemeClr>
                </a:solidFill>
                <a:latin typeface="Abadi"/>
              </a:rPr>
              <a:t>List the names of the boosters which have success in drone ship and have payload mass greater than 4000 but less than 6000</a:t>
            </a:r>
          </a:p>
          <a:p>
            <a:r>
              <a:rPr lang="en-US" sz="1600" dirty="0">
                <a:solidFill>
                  <a:schemeClr val="accent3">
                    <a:lumMod val="25000"/>
                  </a:schemeClr>
                </a:solidFill>
                <a:latin typeface="Abadi"/>
              </a:rPr>
              <a:t>List the total number of successful and failure mission outcomes</a:t>
            </a:r>
          </a:p>
          <a:p>
            <a:r>
              <a:rPr lang="en-US" sz="1600" dirty="0">
                <a:solidFill>
                  <a:schemeClr val="accent3">
                    <a:lumMod val="25000"/>
                  </a:schemeClr>
                </a:solidFill>
                <a:latin typeface="Abadi"/>
              </a:rPr>
              <a:t>List the names of the </a:t>
            </a:r>
            <a:r>
              <a:rPr lang="en-US" sz="1600" dirty="0" err="1">
                <a:solidFill>
                  <a:schemeClr val="accent3">
                    <a:lumMod val="25000"/>
                  </a:schemeClr>
                </a:solidFill>
                <a:latin typeface="Abadi"/>
              </a:rPr>
              <a:t>booster_versions</a:t>
            </a:r>
            <a:r>
              <a:rPr lang="en-US" sz="1600" dirty="0">
                <a:solidFill>
                  <a:schemeClr val="accent3">
                    <a:lumMod val="25000"/>
                  </a:schemeClr>
                </a:solidFill>
                <a:latin typeface="Abadi"/>
              </a:rPr>
              <a:t> which have carried the maximum payload mass. Use a subquery</a:t>
            </a:r>
          </a:p>
          <a:p>
            <a:r>
              <a:rPr lang="en-US" sz="1600" dirty="0">
                <a:solidFill>
                  <a:schemeClr val="accent3">
                    <a:lumMod val="25000"/>
                  </a:schemeClr>
                </a:solidFill>
                <a:latin typeface="Abadi"/>
              </a:rPr>
              <a:t>List the failed </a:t>
            </a:r>
            <a:r>
              <a:rPr lang="en-US" sz="1600" dirty="0" err="1">
                <a:solidFill>
                  <a:schemeClr val="accent3">
                    <a:lumMod val="25000"/>
                  </a:schemeClr>
                </a:solidFill>
                <a:latin typeface="Abadi"/>
              </a:rPr>
              <a:t>landing_outcomes</a:t>
            </a:r>
            <a:r>
              <a:rPr lang="en-US" sz="1600" dirty="0">
                <a:solidFill>
                  <a:schemeClr val="accent3">
                    <a:lumMod val="25000"/>
                  </a:schemeClr>
                </a:solidFill>
                <a:latin typeface="Abadi"/>
              </a:rPr>
              <a:t> in drone ship, their booster versions, and launch site names for in year 2015</a:t>
            </a:r>
          </a:p>
          <a:p>
            <a:r>
              <a:rPr lang="en-US" sz="1600" dirty="0">
                <a:solidFill>
                  <a:schemeClr val="accent3">
                    <a:lumMod val="25000"/>
                  </a:schemeClr>
                </a:solidFill>
                <a:latin typeface="Abadi"/>
              </a:rPr>
              <a:t>Rank the count of landing outcomes (such as Failure (drone ship) or Success (ground pad)) between the date 2010-06-04 and 2017-03-20, in descending order</a:t>
            </a:r>
          </a:p>
          <a:p>
            <a:r>
              <a:rPr lang="en-US" sz="1600" b="1" dirty="0">
                <a:solidFill>
                  <a:schemeClr val="accent3">
                    <a:lumMod val="25000"/>
                  </a:schemeClr>
                </a:solidFill>
                <a:latin typeface="Abadi" panose="020B0604020104020204" pitchFamily="34" charset="0"/>
              </a:rPr>
              <a:t>GitHub URL</a:t>
            </a:r>
            <a:r>
              <a:rPr lang="en-US" sz="1600" dirty="0">
                <a:solidFill>
                  <a:schemeClr val="accent3">
                    <a:lumMod val="25000"/>
                  </a:schemeClr>
                </a:solidFill>
                <a:latin typeface="Abadi" panose="020B0604020104020204" pitchFamily="34" charset="0"/>
              </a:rPr>
              <a:t>: </a:t>
            </a:r>
            <a:r>
              <a:rPr lang="en-US" sz="1400" dirty="0">
                <a:solidFill>
                  <a:srgbClr val="98C379"/>
                </a:solidFill>
                <a:latin typeface="CaskaydiaCove NF" panose="020B0509020204030204" pitchFamily="49" charset="0"/>
                <a:hlinkClick r:id="rId3"/>
              </a:rPr>
              <a:t>https://github.com/robeleq/IBM_Applied_Data_Science_Capstone_Project/blob/main/03_EDA/jupyter-labs-eda-sql-coursera.ipynb</a:t>
            </a:r>
            <a:r>
              <a:rPr lang="en-US" sz="1400" dirty="0">
                <a:solidFill>
                  <a:srgbClr val="98C379"/>
                </a:solidFill>
                <a:latin typeface="CaskaydiaCove NF" panose="020B0509020204030204" pitchFamily="49" charset="0"/>
              </a:rPr>
              <a:t> </a:t>
            </a:r>
            <a:endParaRPr lang="en-US" sz="16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92500" lnSpcReduction="10000"/>
          </a:bodyPr>
          <a:lstStyle/>
          <a:p>
            <a:pPr>
              <a:lnSpc>
                <a:spcPct val="100000"/>
              </a:lnSpc>
              <a:spcBef>
                <a:spcPts val="1400"/>
              </a:spcBef>
            </a:pPr>
            <a:r>
              <a:rPr lang="en-US" sz="2400" dirty="0">
                <a:solidFill>
                  <a:schemeClr val="accent3">
                    <a:lumMod val="25000"/>
                  </a:schemeClr>
                </a:solidFill>
                <a:latin typeface="Abadi" panose="020B0604020104020204" pitchFamily="34" charset="0"/>
              </a:rPr>
              <a:t>Folium objects with their importance are listed below</a:t>
            </a:r>
            <a:br>
              <a:rPr lang="en-US" dirty="0"/>
            </a:br>
            <a:br>
              <a:rPr lang="en-US" sz="2400" dirty="0"/>
            </a:br>
            <a:endParaRPr lang="en-US" sz="2400" dirty="0"/>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b="1" dirty="0">
                <a:solidFill>
                  <a:schemeClr val="accent3">
                    <a:lumMod val="25000"/>
                  </a:schemeClr>
                </a:solidFill>
                <a:latin typeface="Abadi" panose="020B0604020104020204" pitchFamily="34" charset="0"/>
              </a:rPr>
              <a:t>GitHub URL</a:t>
            </a:r>
            <a:r>
              <a:rPr lang="en-US" sz="2200" dirty="0">
                <a:solidFill>
                  <a:schemeClr val="accent3">
                    <a:lumMod val="25000"/>
                  </a:schemeClr>
                </a:solidFill>
                <a:latin typeface="Abadi" panose="020B0604020104020204" pitchFamily="34" charset="0"/>
              </a:rPr>
              <a:t>: </a:t>
            </a:r>
            <a:r>
              <a:rPr lang="en-US" sz="1900" dirty="0">
                <a:solidFill>
                  <a:srgbClr val="98C379"/>
                </a:solidFill>
                <a:latin typeface="CaskaydiaCove NF" panose="020B0509020204030204" pitchFamily="49" charset="0"/>
                <a:hlinkClick r:id="rId3"/>
              </a:rPr>
              <a:t>https://github.com/robeleq/IBM_Applied_Data_Science_Capstone_Project/blob/main/04_DataVisualization/lab_jupyter_launch_site_location.ipynb</a:t>
            </a:r>
            <a:r>
              <a:rPr lang="en-US" sz="1900" dirty="0">
                <a:solidFill>
                  <a:srgbClr val="98C379"/>
                </a:solidFill>
                <a:latin typeface="CaskaydiaCove NF" panose="020B0509020204030204" pitchFamily="49" charset="0"/>
              </a:rPr>
              <a:t> </a:t>
            </a:r>
            <a:endParaRPr lang="en-US" sz="1900" dirty="0"/>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graphicFrame>
        <p:nvGraphicFramePr>
          <p:cNvPr id="6" name="Table 5">
            <a:extLst>
              <a:ext uri="{FF2B5EF4-FFF2-40B4-BE49-F238E27FC236}">
                <a16:creationId xmlns:a16="http://schemas.microsoft.com/office/drawing/2014/main" id="{1E6B154D-85F1-4702-AF9D-41F157AD2240}"/>
              </a:ext>
            </a:extLst>
          </p:cNvPr>
          <p:cNvGraphicFramePr>
            <a:graphicFrameLocks noGrp="1"/>
          </p:cNvGraphicFramePr>
          <p:nvPr>
            <p:extLst>
              <p:ext uri="{D42A27DB-BD31-4B8C-83A1-F6EECF244321}">
                <p14:modId xmlns:p14="http://schemas.microsoft.com/office/powerpoint/2010/main" val="2015529209"/>
              </p:ext>
            </p:extLst>
          </p:nvPr>
        </p:nvGraphicFramePr>
        <p:xfrm>
          <a:off x="1184274" y="2511425"/>
          <a:ext cx="10169526" cy="2377440"/>
        </p:xfrm>
        <a:graphic>
          <a:graphicData uri="http://schemas.openxmlformats.org/drawingml/2006/table">
            <a:tbl>
              <a:tblPr firstRow="1" bandRow="1">
                <a:tableStyleId>{5C22544A-7EE6-4342-B048-85BDC9FD1C3A}</a:tableStyleId>
              </a:tblPr>
              <a:tblGrid>
                <a:gridCol w="2054226">
                  <a:extLst>
                    <a:ext uri="{9D8B030D-6E8A-4147-A177-3AD203B41FA5}">
                      <a16:colId xmlns:a16="http://schemas.microsoft.com/office/drawing/2014/main" val="803877919"/>
                    </a:ext>
                  </a:extLst>
                </a:gridCol>
                <a:gridCol w="8115300">
                  <a:extLst>
                    <a:ext uri="{9D8B030D-6E8A-4147-A177-3AD203B41FA5}">
                      <a16:colId xmlns:a16="http://schemas.microsoft.com/office/drawing/2014/main" val="1086339832"/>
                    </a:ext>
                  </a:extLst>
                </a:gridCol>
              </a:tblGrid>
              <a:tr h="315122">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000" kern="1200" dirty="0">
                          <a:solidFill>
                            <a:schemeClr val="bg1"/>
                          </a:solidFill>
                          <a:latin typeface="Abadi" panose="020B0604020104020204" pitchFamily="34" charset="0"/>
                          <a:ea typeface="+mn-ea"/>
                          <a:cs typeface="+mn-cs"/>
                        </a:rPr>
                        <a:t>Map object</a:t>
                      </a:r>
                    </a:p>
                  </a:txBody>
                  <a:tcPr/>
                </a:tc>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000" kern="1200" dirty="0">
                          <a:solidFill>
                            <a:schemeClr val="bg1"/>
                          </a:solidFill>
                          <a:latin typeface="Abadi" panose="020B0604020104020204" pitchFamily="34" charset="0"/>
                          <a:ea typeface="+mn-ea"/>
                          <a:cs typeface="+mn-cs"/>
                        </a:rPr>
                        <a:t>Description</a:t>
                      </a:r>
                    </a:p>
                  </a:txBody>
                  <a:tcPr/>
                </a:tc>
                <a:extLst>
                  <a:ext uri="{0D108BD9-81ED-4DB2-BD59-A6C34878D82A}">
                    <a16:rowId xmlns:a16="http://schemas.microsoft.com/office/drawing/2014/main" val="397943887"/>
                  </a:ext>
                </a:extLst>
              </a:tr>
              <a:tr h="370840">
                <a:tc>
                  <a:txBody>
                    <a:bodyPr/>
                    <a:lstStyle/>
                    <a:p>
                      <a:pPr marL="0" marR="0" lvl="0" indent="0" algn="l" defTabSz="914400" rtl="0" eaLnBrk="1" fontAlgn="auto" latinLnBrk="0" hangingPunct="1">
                        <a:lnSpc>
                          <a:spcPct val="100000"/>
                        </a:lnSpc>
                        <a:spcBef>
                          <a:spcPts val="1400"/>
                        </a:spcBef>
                        <a:spcAft>
                          <a:spcPts val="0"/>
                        </a:spcAft>
                        <a:buClrTx/>
                        <a:buSzTx/>
                        <a:buFont typeface="Arial" panose="020B0604020202020204" pitchFamily="34" charset="0"/>
                        <a:buNone/>
                        <a:tabLst/>
                        <a:defRPr/>
                      </a:pPr>
                      <a:r>
                        <a:rPr lang="en-US" sz="2000" kern="1200" dirty="0">
                          <a:solidFill>
                            <a:schemeClr val="accent3">
                              <a:lumMod val="25000"/>
                            </a:schemeClr>
                          </a:solidFill>
                          <a:latin typeface="Abadi" panose="020B0604020104020204" pitchFamily="34" charset="0"/>
                          <a:ea typeface="+mn-ea"/>
                          <a:cs typeface="+mn-cs"/>
                        </a:rPr>
                        <a:t>Map</a:t>
                      </a:r>
                    </a:p>
                  </a:txBody>
                  <a:tcPr/>
                </a:tc>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000" kern="1200" dirty="0">
                          <a:solidFill>
                            <a:schemeClr val="accent3">
                              <a:lumMod val="25000"/>
                            </a:schemeClr>
                          </a:solidFill>
                          <a:latin typeface="Abadi" panose="020B0604020104020204" pitchFamily="34" charset="0"/>
                          <a:ea typeface="+mn-ea"/>
                          <a:cs typeface="+mn-cs"/>
                        </a:rPr>
                        <a:t>To create a base map by passing starting coordinates to Folium</a:t>
                      </a:r>
                    </a:p>
                  </a:txBody>
                  <a:tcPr/>
                </a:tc>
                <a:extLst>
                  <a:ext uri="{0D108BD9-81ED-4DB2-BD59-A6C34878D82A}">
                    <a16:rowId xmlns:a16="http://schemas.microsoft.com/office/drawing/2014/main" val="372913132"/>
                  </a:ext>
                </a:extLst>
              </a:tr>
              <a:tr h="370840">
                <a:tc>
                  <a:txBody>
                    <a:bodyPr/>
                    <a:lstStyle/>
                    <a:p>
                      <a:pPr marL="0" marR="0" lvl="0" indent="0" algn="l" defTabSz="914400" rtl="0" eaLnBrk="1" fontAlgn="auto" latinLnBrk="0" hangingPunct="1">
                        <a:lnSpc>
                          <a:spcPct val="100000"/>
                        </a:lnSpc>
                        <a:spcBef>
                          <a:spcPts val="1400"/>
                        </a:spcBef>
                        <a:spcAft>
                          <a:spcPts val="0"/>
                        </a:spcAft>
                        <a:buClrTx/>
                        <a:buSzTx/>
                        <a:buFont typeface="Arial" panose="020B0604020202020204" pitchFamily="34" charset="0"/>
                        <a:buNone/>
                        <a:tabLst/>
                        <a:defRPr/>
                      </a:pPr>
                      <a:r>
                        <a:rPr lang="en-US" sz="2000" kern="1200" dirty="0">
                          <a:solidFill>
                            <a:schemeClr val="accent3">
                              <a:lumMod val="25000"/>
                            </a:schemeClr>
                          </a:solidFill>
                          <a:latin typeface="Abadi" panose="020B0604020104020204" pitchFamily="34" charset="0"/>
                          <a:ea typeface="+mn-ea"/>
                          <a:cs typeface="+mn-cs"/>
                        </a:rPr>
                        <a:t>Circle</a:t>
                      </a:r>
                    </a:p>
                  </a:txBody>
                  <a:tcPr/>
                </a:tc>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000" kern="1200" dirty="0">
                          <a:solidFill>
                            <a:schemeClr val="accent3">
                              <a:lumMod val="25000"/>
                            </a:schemeClr>
                          </a:solidFill>
                          <a:latin typeface="Abadi" panose="020B0604020104020204" pitchFamily="34" charset="0"/>
                          <a:ea typeface="+mn-ea"/>
                          <a:cs typeface="+mn-cs"/>
                        </a:rPr>
                        <a:t>To clearly visualize the areas centered at the coordinates</a:t>
                      </a:r>
                    </a:p>
                  </a:txBody>
                  <a:tcPr anchor="ctr"/>
                </a:tc>
                <a:extLst>
                  <a:ext uri="{0D108BD9-81ED-4DB2-BD59-A6C34878D82A}">
                    <a16:rowId xmlns:a16="http://schemas.microsoft.com/office/drawing/2014/main" val="3759723205"/>
                  </a:ext>
                </a:extLst>
              </a:tr>
              <a:tr h="370840">
                <a:tc>
                  <a:txBody>
                    <a:bodyPr/>
                    <a:lstStyle/>
                    <a:p>
                      <a:pPr marL="0" marR="0" lvl="0" indent="0" algn="l" defTabSz="914400" rtl="0" eaLnBrk="1" fontAlgn="auto" latinLnBrk="0" hangingPunct="1">
                        <a:lnSpc>
                          <a:spcPct val="100000"/>
                        </a:lnSpc>
                        <a:spcBef>
                          <a:spcPts val="1400"/>
                        </a:spcBef>
                        <a:spcAft>
                          <a:spcPts val="0"/>
                        </a:spcAft>
                        <a:buClrTx/>
                        <a:buSzTx/>
                        <a:buFont typeface="Arial" panose="020B0604020202020204" pitchFamily="34" charset="0"/>
                        <a:buNone/>
                        <a:tabLst/>
                        <a:defRPr/>
                      </a:pPr>
                      <a:r>
                        <a:rPr lang="en-US" sz="2000" kern="1200" dirty="0">
                          <a:solidFill>
                            <a:schemeClr val="accent3">
                              <a:lumMod val="25000"/>
                            </a:schemeClr>
                          </a:solidFill>
                          <a:latin typeface="Abadi" panose="020B0604020104020204" pitchFamily="34" charset="0"/>
                          <a:ea typeface="+mn-ea"/>
                          <a:cs typeface="+mn-cs"/>
                        </a:rPr>
                        <a:t>Marker</a:t>
                      </a:r>
                    </a:p>
                  </a:txBody>
                  <a:tcPr/>
                </a:tc>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000" kern="1200" dirty="0">
                          <a:solidFill>
                            <a:schemeClr val="accent3">
                              <a:lumMod val="25000"/>
                            </a:schemeClr>
                          </a:solidFill>
                          <a:latin typeface="Abadi" panose="020B0604020104020204" pitchFamily="34" charset="0"/>
                          <a:ea typeface="+mn-ea"/>
                          <a:cs typeface="+mn-cs"/>
                        </a:rPr>
                        <a:t>To put location marker with a popup and tooltip HTML</a:t>
                      </a:r>
                    </a:p>
                  </a:txBody>
                  <a:tcPr/>
                </a:tc>
                <a:extLst>
                  <a:ext uri="{0D108BD9-81ED-4DB2-BD59-A6C34878D82A}">
                    <a16:rowId xmlns:a16="http://schemas.microsoft.com/office/drawing/2014/main" val="2649424657"/>
                  </a:ext>
                </a:extLst>
              </a:tr>
              <a:tr h="370840">
                <a:tc>
                  <a:txBody>
                    <a:bodyPr/>
                    <a:lstStyle/>
                    <a:p>
                      <a:pPr marL="0" marR="0" lvl="0" indent="0" algn="l" defTabSz="914400" rtl="0" eaLnBrk="1" fontAlgn="auto" latinLnBrk="0" hangingPunct="1">
                        <a:lnSpc>
                          <a:spcPct val="100000"/>
                        </a:lnSpc>
                        <a:spcBef>
                          <a:spcPts val="1400"/>
                        </a:spcBef>
                        <a:spcAft>
                          <a:spcPts val="0"/>
                        </a:spcAft>
                        <a:buClrTx/>
                        <a:buSzTx/>
                        <a:buFont typeface="Arial" panose="020B0604020202020204" pitchFamily="34" charset="0"/>
                        <a:buNone/>
                        <a:tabLst/>
                        <a:defRPr/>
                      </a:pPr>
                      <a:r>
                        <a:rPr lang="en-US" sz="2000" kern="1200" dirty="0" err="1">
                          <a:solidFill>
                            <a:schemeClr val="accent3">
                              <a:lumMod val="25000"/>
                            </a:schemeClr>
                          </a:solidFill>
                          <a:latin typeface="Abadi" panose="020B0604020104020204" pitchFamily="34" charset="0"/>
                          <a:ea typeface="+mn-ea"/>
                          <a:cs typeface="+mn-cs"/>
                        </a:rPr>
                        <a:t>PolyLine</a:t>
                      </a:r>
                      <a:endParaRPr lang="en-US" sz="2000" kern="1200" dirty="0">
                        <a:solidFill>
                          <a:schemeClr val="accent3">
                            <a:lumMod val="25000"/>
                          </a:schemeClr>
                        </a:solidFill>
                        <a:latin typeface="Abadi" panose="020B0604020104020204" pitchFamily="34" charset="0"/>
                        <a:ea typeface="+mn-ea"/>
                        <a:cs typeface="+mn-cs"/>
                      </a:endParaRPr>
                    </a:p>
                  </a:txBody>
                  <a:tcPr/>
                </a:tc>
                <a:tc>
                  <a:txBody>
                    <a:bodyPr/>
                    <a:lstStyle/>
                    <a:p>
                      <a:pPr marL="0" marR="0" lvl="0" indent="0" algn="l" defTabSz="914400" rtl="0" eaLnBrk="1" fontAlgn="auto" latinLnBrk="0" hangingPunct="1">
                        <a:lnSpc>
                          <a:spcPct val="100000"/>
                        </a:lnSpc>
                        <a:spcBef>
                          <a:spcPts val="1400"/>
                        </a:spcBef>
                        <a:spcAft>
                          <a:spcPts val="0"/>
                        </a:spcAft>
                        <a:buClrTx/>
                        <a:buSzTx/>
                        <a:buFont typeface="Arial" panose="020B0604020202020204" pitchFamily="34" charset="0"/>
                        <a:buNone/>
                        <a:tabLst/>
                        <a:defRPr/>
                      </a:pPr>
                      <a:r>
                        <a:rPr lang="en-US" sz="2000" kern="1200" dirty="0">
                          <a:solidFill>
                            <a:schemeClr val="accent3">
                              <a:lumMod val="25000"/>
                            </a:schemeClr>
                          </a:solidFill>
                          <a:latin typeface="Abadi" panose="020B0604020104020204" pitchFamily="34" charset="0"/>
                          <a:ea typeface="+mn-ea"/>
                          <a:cs typeface="+mn-cs"/>
                        </a:rPr>
                        <a:t>To draw a line between coordinates</a:t>
                      </a:r>
                    </a:p>
                  </a:txBody>
                  <a:tcPr/>
                </a:tc>
                <a:extLst>
                  <a:ext uri="{0D108BD9-81ED-4DB2-BD59-A6C34878D82A}">
                    <a16:rowId xmlns:a16="http://schemas.microsoft.com/office/drawing/2014/main" val="1156000263"/>
                  </a:ext>
                </a:extLst>
              </a:tr>
              <a:tr h="370840">
                <a:tc>
                  <a:txBody>
                    <a:bodyPr/>
                    <a:lstStyle/>
                    <a:p>
                      <a:pPr marL="0" marR="0" lvl="0" indent="0" algn="l" defTabSz="914400" rtl="0" eaLnBrk="1" fontAlgn="auto" latinLnBrk="0" hangingPunct="1">
                        <a:lnSpc>
                          <a:spcPct val="100000"/>
                        </a:lnSpc>
                        <a:spcBef>
                          <a:spcPts val="1400"/>
                        </a:spcBef>
                        <a:spcAft>
                          <a:spcPts val="0"/>
                        </a:spcAft>
                        <a:buClrTx/>
                        <a:buSzTx/>
                        <a:buFont typeface="Arial" panose="020B0604020202020204" pitchFamily="34" charset="0"/>
                        <a:buNone/>
                        <a:tabLst/>
                        <a:defRPr/>
                      </a:pPr>
                      <a:r>
                        <a:rPr lang="en-US" sz="2000" kern="1200" dirty="0" err="1">
                          <a:solidFill>
                            <a:schemeClr val="accent3">
                              <a:lumMod val="25000"/>
                            </a:schemeClr>
                          </a:solidFill>
                          <a:latin typeface="Abadi" panose="020B0604020104020204" pitchFamily="34" charset="0"/>
                          <a:ea typeface="+mn-ea"/>
                          <a:cs typeface="+mn-cs"/>
                        </a:rPr>
                        <a:t>MarkerCluster</a:t>
                      </a:r>
                      <a:endParaRPr lang="en-US" sz="2000" kern="1200" dirty="0">
                        <a:solidFill>
                          <a:schemeClr val="accent3">
                            <a:lumMod val="25000"/>
                          </a:schemeClr>
                        </a:solidFill>
                        <a:latin typeface="Abadi" panose="020B0604020104020204" pitchFamily="34" charset="0"/>
                        <a:ea typeface="+mn-ea"/>
                        <a:cs typeface="+mn-cs"/>
                      </a:endParaRPr>
                    </a:p>
                  </a:txBody>
                  <a:tcPr/>
                </a:tc>
                <a:tc>
                  <a:txBody>
                    <a:bodyPr/>
                    <a:lstStyle/>
                    <a:p>
                      <a:pPr marL="0" marR="0" lvl="0" indent="0" algn="l" defTabSz="914400" rtl="0" eaLnBrk="1" fontAlgn="auto" latinLnBrk="0" hangingPunct="1">
                        <a:lnSpc>
                          <a:spcPct val="100000"/>
                        </a:lnSpc>
                        <a:spcBef>
                          <a:spcPts val="1400"/>
                        </a:spcBef>
                        <a:spcAft>
                          <a:spcPts val="0"/>
                        </a:spcAft>
                        <a:buClrTx/>
                        <a:buSzTx/>
                        <a:buFont typeface="Arial" panose="020B0604020202020204" pitchFamily="34" charset="0"/>
                        <a:buNone/>
                        <a:tabLst/>
                        <a:defRPr/>
                      </a:pPr>
                      <a:r>
                        <a:rPr lang="en-US" sz="2000" kern="1200" dirty="0">
                          <a:solidFill>
                            <a:schemeClr val="accent3">
                              <a:lumMod val="25000"/>
                            </a:schemeClr>
                          </a:solidFill>
                          <a:latin typeface="Abadi" panose="020B0604020104020204" pitchFamily="34" charset="0"/>
                          <a:ea typeface="+mn-ea"/>
                          <a:cs typeface="+mn-cs"/>
                        </a:rPr>
                        <a:t>To simplify a map containing many markers having the same coordinate</a:t>
                      </a:r>
                    </a:p>
                  </a:txBody>
                  <a:tcPr/>
                </a:tc>
                <a:extLst>
                  <a:ext uri="{0D108BD9-81ED-4DB2-BD59-A6C34878D82A}">
                    <a16:rowId xmlns:a16="http://schemas.microsoft.com/office/drawing/2014/main" val="2088655275"/>
                  </a:ext>
                </a:extLst>
              </a:tr>
            </a:tbl>
          </a:graphicData>
        </a:graphic>
      </p:graphicFrame>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47825"/>
            <a:ext cx="10298040" cy="4529138"/>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Pie chart is used to show the total successful launches count for all sites.</a:t>
            </a:r>
          </a:p>
          <a:p>
            <a:pPr>
              <a:lnSpc>
                <a:spcPct val="100000"/>
              </a:lnSpc>
              <a:spcBef>
                <a:spcPts val="1400"/>
              </a:spcBef>
            </a:pPr>
            <a:r>
              <a:rPr lang="en-US" sz="2200" dirty="0">
                <a:solidFill>
                  <a:schemeClr val="accent3">
                    <a:lumMod val="25000"/>
                  </a:schemeClr>
                </a:solidFill>
                <a:latin typeface="Abadi" panose="020B0604020104020204" pitchFamily="34" charset="0"/>
              </a:rPr>
              <a:t>For a particular launch site, the pie chart is used to display the Success vs. Failed counts.</a:t>
            </a:r>
          </a:p>
          <a:p>
            <a:pPr>
              <a:lnSpc>
                <a:spcPct val="100000"/>
              </a:lnSpc>
              <a:spcBef>
                <a:spcPts val="1400"/>
              </a:spcBef>
            </a:pPr>
            <a:r>
              <a:rPr lang="en-US" sz="2200" dirty="0">
                <a:solidFill>
                  <a:schemeClr val="accent3">
                    <a:lumMod val="25000"/>
                  </a:schemeClr>
                </a:solidFill>
                <a:latin typeface="Abadi" panose="020B0604020104020204" pitchFamily="34" charset="0"/>
              </a:rPr>
              <a:t>Scatter chart is used to show the correlation between payload and launch success</a:t>
            </a:r>
          </a:p>
          <a:p>
            <a:pPr>
              <a:lnSpc>
                <a:spcPct val="100000"/>
              </a:lnSpc>
              <a:spcBef>
                <a:spcPts val="1400"/>
              </a:spcBef>
            </a:pPr>
            <a:r>
              <a:rPr lang="en-US" sz="2200" dirty="0">
                <a:solidFill>
                  <a:schemeClr val="accent3">
                    <a:lumMod val="25000"/>
                  </a:schemeClr>
                </a:solidFill>
                <a:latin typeface="Abadi" panose="020B0604020104020204" pitchFamily="34" charset="0"/>
              </a:rPr>
              <a:t>Dropdown list is used to enable Launch Site selection and interact with the dashboard easily.</a:t>
            </a:r>
          </a:p>
          <a:p>
            <a:pPr>
              <a:lnSpc>
                <a:spcPct val="100000"/>
              </a:lnSpc>
              <a:spcBef>
                <a:spcPts val="1400"/>
              </a:spcBef>
            </a:pPr>
            <a:r>
              <a:rPr lang="en-US" sz="2200" dirty="0">
                <a:solidFill>
                  <a:schemeClr val="accent3">
                    <a:lumMod val="25000"/>
                  </a:schemeClr>
                </a:solidFill>
                <a:latin typeface="Abadi" panose="020B0604020104020204" pitchFamily="34" charset="0"/>
              </a:rPr>
              <a:t>Range slider is used to select payload range and see the success rate of each launch site along with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b="1" dirty="0">
                <a:solidFill>
                  <a:schemeClr val="accent3">
                    <a:lumMod val="25000"/>
                  </a:schemeClr>
                </a:solidFill>
                <a:latin typeface="Abadi" panose="020B0604020104020204" pitchFamily="34" charset="0"/>
              </a:rPr>
              <a:t>GitHub URL</a:t>
            </a:r>
            <a:r>
              <a:rPr lang="en-US" sz="2000" dirty="0">
                <a:solidFill>
                  <a:schemeClr val="accent3">
                    <a:lumMod val="25000"/>
                  </a:schemeClr>
                </a:solidFill>
                <a:latin typeface="Abadi" panose="020B0604020104020204" pitchFamily="34" charset="0"/>
              </a:rPr>
              <a:t>: </a:t>
            </a:r>
            <a:r>
              <a:rPr lang="en-US" sz="1800" dirty="0">
                <a:solidFill>
                  <a:srgbClr val="98C379"/>
                </a:solidFill>
                <a:latin typeface="CaskaydiaCove NF" panose="020B0509020204030204" pitchFamily="49" charset="0"/>
                <a:hlinkClick r:id="rId3"/>
              </a:rPr>
              <a:t>https://github.com/robeleq/IBM_Applied_Data_Science_Capstone_Project/blob/main/04_DataVisualization/spacex_dash_app.py</a:t>
            </a:r>
            <a:r>
              <a:rPr lang="en-US" sz="1800" dirty="0">
                <a:solidFill>
                  <a:srgbClr val="98C379"/>
                </a:solidFill>
                <a:latin typeface="CaskaydiaCove NF" panose="020B0509020204030204" pitchFamily="49" charset="0"/>
              </a:rPr>
              <a:t> </a:t>
            </a:r>
            <a:endParaRPr lang="en-US" sz="1800"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Text Placeholder 2">
            <a:extLst>
              <a:ext uri="{FF2B5EF4-FFF2-40B4-BE49-F238E27FC236}">
                <a16:creationId xmlns:a16="http://schemas.microsoft.com/office/drawing/2014/main" id="{5A5B5BF4-B01C-4566-8EF3-F03D09782B07}"/>
              </a:ext>
            </a:extLst>
          </p:cNvPr>
          <p:cNvSpPr txBox="1">
            <a:spLocks/>
          </p:cNvSpPr>
          <p:nvPr/>
        </p:nvSpPr>
        <p:spPr>
          <a:xfrm>
            <a:off x="734029" y="1436398"/>
            <a:ext cx="5904896" cy="4735801"/>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10000"/>
              </a:lnSpc>
            </a:pPr>
            <a:r>
              <a:rPr lang="en-US" sz="1600" dirty="0">
                <a:solidFill>
                  <a:schemeClr val="accent3">
                    <a:lumMod val="25000"/>
                  </a:schemeClr>
                </a:solidFill>
                <a:latin typeface="Abadi"/>
              </a:rPr>
              <a:t>Significant predictor features have been selected and the dataset has been standardized to bring all the feature data to the same scale.</a:t>
            </a:r>
          </a:p>
          <a:p>
            <a:pPr>
              <a:lnSpc>
                <a:spcPct val="110000"/>
              </a:lnSpc>
            </a:pPr>
            <a:r>
              <a:rPr lang="en-US" sz="1600" dirty="0">
                <a:solidFill>
                  <a:schemeClr val="accent3">
                    <a:lumMod val="25000"/>
                  </a:schemeClr>
                </a:solidFill>
                <a:latin typeface="Abadi"/>
              </a:rPr>
              <a:t>The data is split into training and testing data.</a:t>
            </a:r>
          </a:p>
          <a:p>
            <a:pPr>
              <a:lnSpc>
                <a:spcPct val="110000"/>
              </a:lnSpc>
            </a:pPr>
            <a:r>
              <a:rPr lang="en-US" sz="1600" b="1" dirty="0">
                <a:solidFill>
                  <a:schemeClr val="accent3">
                    <a:lumMod val="25000"/>
                  </a:schemeClr>
                </a:solidFill>
                <a:latin typeface="Abadi"/>
              </a:rPr>
              <a:t>Logistic Regression</a:t>
            </a:r>
            <a:r>
              <a:rPr lang="en-US" sz="1600" dirty="0">
                <a:solidFill>
                  <a:schemeClr val="accent3">
                    <a:lumMod val="25000"/>
                  </a:schemeClr>
                </a:solidFill>
                <a:latin typeface="Abadi"/>
              </a:rPr>
              <a:t>, </a:t>
            </a:r>
            <a:r>
              <a:rPr lang="en-US" sz="1600" b="1" dirty="0">
                <a:solidFill>
                  <a:schemeClr val="accent3">
                    <a:lumMod val="25000"/>
                  </a:schemeClr>
                </a:solidFill>
                <a:latin typeface="Abadi"/>
              </a:rPr>
              <a:t>Support Vector Machine</a:t>
            </a:r>
            <a:r>
              <a:rPr lang="en-US" sz="1600" dirty="0">
                <a:solidFill>
                  <a:schemeClr val="accent3">
                    <a:lumMod val="25000"/>
                  </a:schemeClr>
                </a:solidFill>
                <a:latin typeface="Abadi"/>
              </a:rPr>
              <a:t>, </a:t>
            </a:r>
            <a:r>
              <a:rPr lang="en-US" sz="1600" b="1" dirty="0">
                <a:solidFill>
                  <a:schemeClr val="accent3">
                    <a:lumMod val="25000"/>
                  </a:schemeClr>
                </a:solidFill>
                <a:latin typeface="Abadi"/>
              </a:rPr>
              <a:t>Decision Tree Classifier</a:t>
            </a:r>
            <a:r>
              <a:rPr lang="en-US" sz="1600" dirty="0">
                <a:solidFill>
                  <a:schemeClr val="accent3">
                    <a:lumMod val="25000"/>
                  </a:schemeClr>
                </a:solidFill>
                <a:latin typeface="Abadi"/>
              </a:rPr>
              <a:t>, and </a:t>
            </a:r>
            <a:r>
              <a:rPr lang="en-US" sz="1600" b="1" dirty="0">
                <a:solidFill>
                  <a:schemeClr val="accent3">
                    <a:lumMod val="25000"/>
                  </a:schemeClr>
                </a:solidFill>
                <a:latin typeface="Abadi"/>
              </a:rPr>
              <a:t>K Nearest Neighbors </a:t>
            </a:r>
            <a:r>
              <a:rPr lang="en-US" sz="1600" dirty="0">
                <a:solidFill>
                  <a:schemeClr val="accent3">
                    <a:lumMod val="25000"/>
                  </a:schemeClr>
                </a:solidFill>
                <a:latin typeface="Abadi"/>
              </a:rPr>
              <a:t>are selected to predict the success class.</a:t>
            </a:r>
          </a:p>
          <a:p>
            <a:pPr>
              <a:lnSpc>
                <a:spcPct val="110000"/>
              </a:lnSpc>
            </a:pPr>
            <a:r>
              <a:rPr lang="en-US" sz="1600" dirty="0">
                <a:solidFill>
                  <a:schemeClr val="accent3">
                    <a:lumMod val="25000"/>
                  </a:schemeClr>
                </a:solidFill>
                <a:latin typeface="Abadi"/>
              </a:rPr>
              <a:t>Using the </a:t>
            </a:r>
            <a:r>
              <a:rPr lang="en-US" sz="1600" dirty="0" err="1">
                <a:solidFill>
                  <a:schemeClr val="accent3">
                    <a:lumMod val="25000"/>
                  </a:schemeClr>
                </a:solidFill>
                <a:latin typeface="Abadi"/>
              </a:rPr>
              <a:t>GridSearchCV</a:t>
            </a:r>
            <a:r>
              <a:rPr lang="en-US" sz="1600" dirty="0">
                <a:solidFill>
                  <a:schemeClr val="accent3">
                    <a:lumMod val="25000"/>
                  </a:schemeClr>
                </a:solidFill>
                <a:latin typeface="Abadi"/>
              </a:rPr>
              <a:t> function hyperparameters are selected and the models are trained.</a:t>
            </a:r>
          </a:p>
          <a:p>
            <a:pPr>
              <a:lnSpc>
                <a:spcPct val="110000"/>
              </a:lnSpc>
            </a:pPr>
            <a:r>
              <a:rPr lang="en-US" sz="1600" dirty="0">
                <a:solidFill>
                  <a:schemeClr val="accent3">
                    <a:lumMod val="25000"/>
                  </a:schemeClr>
                </a:solidFill>
                <a:latin typeface="Abadi"/>
              </a:rPr>
              <a:t>By comparing the train test accuracies of each model best model for the data set is identified.</a:t>
            </a:r>
          </a:p>
          <a:p>
            <a:pPr>
              <a:lnSpc>
                <a:spcPct val="110000"/>
              </a:lnSpc>
            </a:pPr>
            <a:r>
              <a:rPr lang="en-US" sz="1600" dirty="0">
                <a:solidFill>
                  <a:schemeClr val="accent3">
                    <a:lumMod val="25000"/>
                  </a:schemeClr>
                </a:solidFill>
                <a:latin typeface="Abadi"/>
              </a:rPr>
              <a:t>During the training time SVM and Logistic Regression has best performance</a:t>
            </a:r>
          </a:p>
          <a:p>
            <a:pPr marL="0" indent="0">
              <a:lnSpc>
                <a:spcPct val="110000"/>
              </a:lnSpc>
              <a:buNone/>
            </a:pPr>
            <a:endParaRPr lang="en-US" sz="1600" dirty="0">
              <a:solidFill>
                <a:schemeClr val="accent3">
                  <a:lumMod val="25000"/>
                </a:schemeClr>
              </a:solidFill>
              <a:latin typeface="Abadi"/>
            </a:endParaRPr>
          </a:p>
          <a:p>
            <a:pPr>
              <a:lnSpc>
                <a:spcPct val="110000"/>
              </a:lnSpc>
            </a:pPr>
            <a:r>
              <a:rPr lang="en-US" sz="1600" b="1" dirty="0">
                <a:solidFill>
                  <a:schemeClr val="accent3">
                    <a:lumMod val="25000"/>
                  </a:schemeClr>
                </a:solidFill>
                <a:latin typeface="Abadi"/>
              </a:rPr>
              <a:t>GitHub URL</a:t>
            </a:r>
            <a:r>
              <a:rPr lang="en-US" sz="1600" dirty="0">
                <a:solidFill>
                  <a:schemeClr val="accent3">
                    <a:lumMod val="25000"/>
                  </a:schemeClr>
                </a:solidFill>
                <a:latin typeface="Abadi"/>
              </a:rPr>
              <a:t>: </a:t>
            </a:r>
            <a:r>
              <a:rPr lang="en-US" sz="1600" dirty="0">
                <a:solidFill>
                  <a:schemeClr val="accent3">
                    <a:lumMod val="25000"/>
                  </a:schemeClr>
                </a:solidFill>
                <a:latin typeface="Abadi"/>
                <a:hlinkClick r:id="rId3"/>
              </a:rPr>
              <a:t>https://github.com/robeleq/IBM_Applied_Data_Science_Capstone_Project/blob/main/05_ML_Modeling/SpaceX_Machine%20Learning%20Prediction_Part_5.ipynb</a:t>
            </a:r>
            <a:r>
              <a:rPr lang="en-US" sz="1600" dirty="0">
                <a:solidFill>
                  <a:schemeClr val="accent3">
                    <a:lumMod val="25000"/>
                  </a:schemeClr>
                </a:solidFill>
                <a:latin typeface="Abadi"/>
              </a:rPr>
              <a:t> </a:t>
            </a:r>
          </a:p>
          <a:p>
            <a:pPr>
              <a:lnSpc>
                <a:spcPct val="110000"/>
              </a:lnSpc>
            </a:pPr>
            <a:endParaRPr lang="en-US" sz="1600" dirty="0">
              <a:solidFill>
                <a:schemeClr val="accent3">
                  <a:lumMod val="25000"/>
                </a:schemeClr>
              </a:solidFill>
              <a:latin typeface="Abadi"/>
            </a:endParaRPr>
          </a:p>
        </p:txBody>
      </p:sp>
      <p:pic>
        <p:nvPicPr>
          <p:cNvPr id="7" name="Picture 6">
            <a:extLst>
              <a:ext uri="{FF2B5EF4-FFF2-40B4-BE49-F238E27FC236}">
                <a16:creationId xmlns:a16="http://schemas.microsoft.com/office/drawing/2014/main" id="{7C6452DB-E49D-46F8-A4B6-D3A37008A51C}"/>
              </a:ext>
            </a:extLst>
          </p:cNvPr>
          <p:cNvPicPr>
            <a:picLocks noChangeAspect="1"/>
          </p:cNvPicPr>
          <p:nvPr/>
        </p:nvPicPr>
        <p:blipFill>
          <a:blip r:embed="rId4"/>
          <a:stretch>
            <a:fillRect/>
          </a:stretch>
        </p:blipFill>
        <p:spPr>
          <a:xfrm>
            <a:off x="6638925" y="1800225"/>
            <a:ext cx="5496476" cy="3886200"/>
          </a:xfrm>
          <a:prstGeom prst="rect">
            <a:avLst/>
          </a:prstGeom>
        </p:spPr>
      </p:pic>
      <p:sp>
        <p:nvSpPr>
          <p:cNvPr id="8" name="Content Placeholder 4">
            <a:extLst>
              <a:ext uri="{FF2B5EF4-FFF2-40B4-BE49-F238E27FC236}">
                <a16:creationId xmlns:a16="http://schemas.microsoft.com/office/drawing/2014/main" id="{7E4F6BFE-6EC0-4501-8942-E0919AE1699D}"/>
              </a:ext>
            </a:extLst>
          </p:cNvPr>
          <p:cNvSpPr txBox="1">
            <a:spLocks/>
          </p:cNvSpPr>
          <p:nvPr/>
        </p:nvSpPr>
        <p:spPr>
          <a:xfrm>
            <a:off x="6638925" y="1460934"/>
            <a:ext cx="5328994" cy="4562764"/>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dirty="0">
                <a:solidFill>
                  <a:srgbClr val="1C7DDB"/>
                </a:solidFill>
                <a:latin typeface="Abadi"/>
              </a:rPr>
              <a:t>Flowchart of Modeling</a:t>
            </a:r>
            <a:endParaRPr lang="en-US" dirty="0">
              <a:cs typeface="Calibri"/>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309280"/>
            <a:ext cx="7068725" cy="5490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9296400" y="6312755"/>
            <a:ext cx="2743200" cy="401638"/>
          </a:xfrm>
        </p:spPr>
        <p:txBody>
          <a:bodyPr/>
          <a:lstStyle/>
          <a:p>
            <a:fld id="{5075537C-CA84-1446-933C-8E9D027F9201}" type="slidenum">
              <a:rPr lang="en-US" smtClean="0"/>
              <a:t>16</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B491CA05-F5D7-412D-B85C-EF5B376090E5}"/>
              </a:ext>
            </a:extLst>
          </p:cNvPr>
          <p:cNvPicPr>
            <a:picLocks noChangeAspect="1"/>
          </p:cNvPicPr>
          <p:nvPr/>
        </p:nvPicPr>
        <p:blipFill>
          <a:blip r:embed="rId4"/>
          <a:stretch>
            <a:fillRect/>
          </a:stretch>
        </p:blipFill>
        <p:spPr>
          <a:xfrm>
            <a:off x="3445968" y="3450463"/>
            <a:ext cx="8163953" cy="1563718"/>
          </a:xfrm>
          <a:prstGeom prst="rect">
            <a:avLst/>
          </a:prstGeom>
        </p:spPr>
      </p:pic>
      <p:pic>
        <p:nvPicPr>
          <p:cNvPr id="5" name="Picture 4">
            <a:extLst>
              <a:ext uri="{FF2B5EF4-FFF2-40B4-BE49-F238E27FC236}">
                <a16:creationId xmlns:a16="http://schemas.microsoft.com/office/drawing/2014/main" id="{B6BA8B9B-858F-47EB-AB99-6606C571D1E5}"/>
              </a:ext>
            </a:extLst>
          </p:cNvPr>
          <p:cNvPicPr>
            <a:picLocks noChangeAspect="1"/>
          </p:cNvPicPr>
          <p:nvPr/>
        </p:nvPicPr>
        <p:blipFill>
          <a:blip r:embed="rId5"/>
          <a:stretch>
            <a:fillRect/>
          </a:stretch>
        </p:blipFill>
        <p:spPr>
          <a:xfrm>
            <a:off x="265871" y="1763670"/>
            <a:ext cx="3094372" cy="2436856"/>
          </a:xfrm>
          <a:prstGeom prst="rect">
            <a:avLst/>
          </a:prstGeom>
        </p:spPr>
      </p:pic>
      <p:pic>
        <p:nvPicPr>
          <p:cNvPr id="6" name="Picture 5">
            <a:extLst>
              <a:ext uri="{FF2B5EF4-FFF2-40B4-BE49-F238E27FC236}">
                <a16:creationId xmlns:a16="http://schemas.microsoft.com/office/drawing/2014/main" id="{20F624E0-90B2-401E-994B-8D5B09F7E42D}"/>
              </a:ext>
            </a:extLst>
          </p:cNvPr>
          <p:cNvPicPr>
            <a:picLocks noChangeAspect="1"/>
          </p:cNvPicPr>
          <p:nvPr/>
        </p:nvPicPr>
        <p:blipFill>
          <a:blip r:embed="rId6"/>
          <a:stretch>
            <a:fillRect/>
          </a:stretch>
        </p:blipFill>
        <p:spPr>
          <a:xfrm>
            <a:off x="265870" y="4303470"/>
            <a:ext cx="3094373" cy="2359226"/>
          </a:xfrm>
          <a:prstGeom prst="rect">
            <a:avLst/>
          </a:prstGeom>
        </p:spPr>
      </p:pic>
      <p:pic>
        <p:nvPicPr>
          <p:cNvPr id="9" name="Picture 8">
            <a:extLst>
              <a:ext uri="{FF2B5EF4-FFF2-40B4-BE49-F238E27FC236}">
                <a16:creationId xmlns:a16="http://schemas.microsoft.com/office/drawing/2014/main" id="{03D323C7-7F8D-4D1E-8E6F-CF5C9D8A8053}"/>
              </a:ext>
            </a:extLst>
          </p:cNvPr>
          <p:cNvPicPr>
            <a:picLocks noChangeAspect="1"/>
          </p:cNvPicPr>
          <p:nvPr/>
        </p:nvPicPr>
        <p:blipFill>
          <a:blip r:embed="rId7"/>
          <a:stretch>
            <a:fillRect/>
          </a:stretch>
        </p:blipFill>
        <p:spPr>
          <a:xfrm>
            <a:off x="3445968" y="5096392"/>
            <a:ext cx="8163954" cy="1566303"/>
          </a:xfrm>
          <a:prstGeom prst="rect">
            <a:avLst/>
          </a:prstGeom>
        </p:spPr>
      </p:pic>
      <p:pic>
        <p:nvPicPr>
          <p:cNvPr id="11" name="Picture 10">
            <a:extLst>
              <a:ext uri="{FF2B5EF4-FFF2-40B4-BE49-F238E27FC236}">
                <a16:creationId xmlns:a16="http://schemas.microsoft.com/office/drawing/2014/main" id="{AFEBAA0B-29B3-4ECB-9E7A-EB5A0D2D5972}"/>
              </a:ext>
            </a:extLst>
          </p:cNvPr>
          <p:cNvPicPr>
            <a:picLocks noChangeAspect="1"/>
          </p:cNvPicPr>
          <p:nvPr/>
        </p:nvPicPr>
        <p:blipFill>
          <a:blip r:embed="rId8"/>
          <a:stretch>
            <a:fillRect/>
          </a:stretch>
        </p:blipFill>
        <p:spPr>
          <a:xfrm>
            <a:off x="3445968" y="1816351"/>
            <a:ext cx="8480161" cy="1656568"/>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292988"/>
            <a:ext cx="7068725" cy="5490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lvl="1"/>
            <a:endParaRPr lang="en-US" sz="1800" dirty="0"/>
          </a:p>
          <a:p>
            <a:pPr marL="457200" lvl="1" indent="0">
              <a:buNone/>
            </a:pPr>
            <a:endParaRPr lang="en-US" sz="1800"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a:extLst>
              <a:ext uri="{FF2B5EF4-FFF2-40B4-BE49-F238E27FC236}">
                <a16:creationId xmlns:a16="http://schemas.microsoft.com/office/drawing/2014/main" id="{34AA8DED-D91D-46F8-95A2-B2484D226A0C}"/>
              </a:ext>
            </a:extLst>
          </p:cNvPr>
          <p:cNvPicPr>
            <a:picLocks noChangeAspect="1"/>
          </p:cNvPicPr>
          <p:nvPr/>
        </p:nvPicPr>
        <p:blipFill>
          <a:blip r:embed="rId4"/>
          <a:stretch>
            <a:fillRect/>
          </a:stretch>
        </p:blipFill>
        <p:spPr>
          <a:xfrm>
            <a:off x="770012" y="4057650"/>
            <a:ext cx="4287764" cy="2328619"/>
          </a:xfrm>
          <a:prstGeom prst="rect">
            <a:avLst/>
          </a:prstGeom>
        </p:spPr>
      </p:pic>
      <p:pic>
        <p:nvPicPr>
          <p:cNvPr id="5" name="Picture 4">
            <a:extLst>
              <a:ext uri="{FF2B5EF4-FFF2-40B4-BE49-F238E27FC236}">
                <a16:creationId xmlns:a16="http://schemas.microsoft.com/office/drawing/2014/main" id="{FC65DA43-DB3D-41C9-9740-51F5F6862D05}"/>
              </a:ext>
            </a:extLst>
          </p:cNvPr>
          <p:cNvPicPr>
            <a:picLocks noChangeAspect="1"/>
          </p:cNvPicPr>
          <p:nvPr/>
        </p:nvPicPr>
        <p:blipFill>
          <a:blip r:embed="rId5"/>
          <a:stretch>
            <a:fillRect/>
          </a:stretch>
        </p:blipFill>
        <p:spPr>
          <a:xfrm>
            <a:off x="770012" y="1760975"/>
            <a:ext cx="4287764" cy="2078183"/>
          </a:xfrm>
          <a:prstGeom prst="rect">
            <a:avLst/>
          </a:prstGeom>
        </p:spPr>
      </p:pic>
      <p:pic>
        <p:nvPicPr>
          <p:cNvPr id="6" name="Picture 5">
            <a:extLst>
              <a:ext uri="{FF2B5EF4-FFF2-40B4-BE49-F238E27FC236}">
                <a16:creationId xmlns:a16="http://schemas.microsoft.com/office/drawing/2014/main" id="{5364AEC0-DEA5-43CF-9A41-4099D45A64A5}"/>
              </a:ext>
            </a:extLst>
          </p:cNvPr>
          <p:cNvPicPr>
            <a:picLocks noChangeAspect="1"/>
          </p:cNvPicPr>
          <p:nvPr/>
        </p:nvPicPr>
        <p:blipFill>
          <a:blip r:embed="rId6"/>
          <a:stretch>
            <a:fillRect/>
          </a:stretch>
        </p:blipFill>
        <p:spPr>
          <a:xfrm>
            <a:off x="5246745" y="1760975"/>
            <a:ext cx="6745230" cy="2078183"/>
          </a:xfrm>
          <a:prstGeom prst="rect">
            <a:avLst/>
          </a:prstGeom>
        </p:spPr>
      </p:pic>
      <p:pic>
        <p:nvPicPr>
          <p:cNvPr id="9" name="Picture 8">
            <a:extLst>
              <a:ext uri="{FF2B5EF4-FFF2-40B4-BE49-F238E27FC236}">
                <a16:creationId xmlns:a16="http://schemas.microsoft.com/office/drawing/2014/main" id="{6EAFA706-C963-4D19-8820-CC23742D8BD6}"/>
              </a:ext>
            </a:extLst>
          </p:cNvPr>
          <p:cNvPicPr>
            <a:picLocks noChangeAspect="1"/>
          </p:cNvPicPr>
          <p:nvPr/>
        </p:nvPicPr>
        <p:blipFill>
          <a:blip r:embed="rId7"/>
          <a:stretch>
            <a:fillRect/>
          </a:stretch>
        </p:blipFill>
        <p:spPr>
          <a:xfrm>
            <a:off x="5246745" y="4057650"/>
            <a:ext cx="6737218" cy="2328618"/>
          </a:xfrm>
          <a:prstGeom prst="rect">
            <a:avLst/>
          </a:prstGeom>
        </p:spPr>
      </p:pic>
      <p:sp>
        <p:nvSpPr>
          <p:cNvPr id="11" name="Slide Number Placeholder 3">
            <a:extLst>
              <a:ext uri="{FF2B5EF4-FFF2-40B4-BE49-F238E27FC236}">
                <a16:creationId xmlns:a16="http://schemas.microsoft.com/office/drawing/2014/main" id="{C845505D-82CC-4326-83EF-EC6675ED23C1}"/>
              </a:ext>
            </a:extLst>
          </p:cNvPr>
          <p:cNvSpPr>
            <a:spLocks noGrp="1"/>
          </p:cNvSpPr>
          <p:nvPr>
            <p:ph type="sldNum" sz="quarter" idx="12"/>
          </p:nvPr>
        </p:nvSpPr>
        <p:spPr>
          <a:xfrm>
            <a:off x="9296400" y="6312755"/>
            <a:ext cx="2743200" cy="401638"/>
          </a:xfrm>
        </p:spPr>
        <p:txBody>
          <a:bodyPr/>
          <a:lstStyle/>
          <a:p>
            <a:fld id="{5075537C-CA84-1446-933C-8E9D027F9201}" type="slidenum">
              <a:rPr lang="en-US" smtClean="0"/>
              <a:t>17</a:t>
            </a:fld>
            <a:endParaRPr lang="en-US" dirty="0"/>
          </a:p>
        </p:txBody>
      </p:sp>
    </p:spTree>
    <p:extLst>
      <p:ext uri="{BB962C8B-B14F-4D97-AF65-F5344CB8AC3E}">
        <p14:creationId xmlns:p14="http://schemas.microsoft.com/office/powerpoint/2010/main" val="39574908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283463"/>
            <a:ext cx="7068725" cy="5490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Picture 4">
            <a:extLst>
              <a:ext uri="{FF2B5EF4-FFF2-40B4-BE49-F238E27FC236}">
                <a16:creationId xmlns:a16="http://schemas.microsoft.com/office/drawing/2014/main" id="{10C6EF48-EE1F-45F5-BAE3-751BCFD8AD5F}"/>
              </a:ext>
            </a:extLst>
          </p:cNvPr>
          <p:cNvPicPr>
            <a:picLocks noChangeAspect="1"/>
          </p:cNvPicPr>
          <p:nvPr/>
        </p:nvPicPr>
        <p:blipFill>
          <a:blip r:embed="rId4"/>
          <a:stretch>
            <a:fillRect/>
          </a:stretch>
        </p:blipFill>
        <p:spPr>
          <a:xfrm>
            <a:off x="8086725" y="2324592"/>
            <a:ext cx="3714147" cy="2868147"/>
          </a:xfrm>
          <a:prstGeom prst="rect">
            <a:avLst/>
          </a:prstGeom>
        </p:spPr>
      </p:pic>
      <p:pic>
        <p:nvPicPr>
          <p:cNvPr id="6" name="Picture 5">
            <a:extLst>
              <a:ext uri="{FF2B5EF4-FFF2-40B4-BE49-F238E27FC236}">
                <a16:creationId xmlns:a16="http://schemas.microsoft.com/office/drawing/2014/main" id="{AD9478E3-39DB-4959-9A42-3E8CD58E3CE6}"/>
              </a:ext>
            </a:extLst>
          </p:cNvPr>
          <p:cNvPicPr>
            <a:picLocks noChangeAspect="1"/>
          </p:cNvPicPr>
          <p:nvPr/>
        </p:nvPicPr>
        <p:blipFill>
          <a:blip r:embed="rId5"/>
          <a:stretch>
            <a:fillRect/>
          </a:stretch>
        </p:blipFill>
        <p:spPr>
          <a:xfrm>
            <a:off x="770011" y="2028277"/>
            <a:ext cx="7192889" cy="2445826"/>
          </a:xfrm>
          <a:prstGeom prst="rect">
            <a:avLst/>
          </a:prstGeom>
        </p:spPr>
      </p:pic>
      <p:pic>
        <p:nvPicPr>
          <p:cNvPr id="10" name="Picture 9">
            <a:extLst>
              <a:ext uri="{FF2B5EF4-FFF2-40B4-BE49-F238E27FC236}">
                <a16:creationId xmlns:a16="http://schemas.microsoft.com/office/drawing/2014/main" id="{A5301656-9FCB-4A0C-83DC-F2E31199D8A2}"/>
              </a:ext>
            </a:extLst>
          </p:cNvPr>
          <p:cNvPicPr>
            <a:picLocks noChangeAspect="1"/>
          </p:cNvPicPr>
          <p:nvPr/>
        </p:nvPicPr>
        <p:blipFill>
          <a:blip r:embed="rId6"/>
          <a:stretch>
            <a:fillRect/>
          </a:stretch>
        </p:blipFill>
        <p:spPr>
          <a:xfrm>
            <a:off x="770011" y="4669867"/>
            <a:ext cx="7192889" cy="895350"/>
          </a:xfrm>
          <a:prstGeom prst="rect">
            <a:avLst/>
          </a:prstGeom>
        </p:spPr>
      </p:pic>
    </p:spTree>
    <p:extLst>
      <p:ext uri="{BB962C8B-B14F-4D97-AF65-F5344CB8AC3E}">
        <p14:creationId xmlns:p14="http://schemas.microsoft.com/office/powerpoint/2010/main" val="19087432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pic>
        <p:nvPicPr>
          <p:cNvPr id="5" name="Picture 4">
            <a:extLst>
              <a:ext uri="{FF2B5EF4-FFF2-40B4-BE49-F238E27FC236}">
                <a16:creationId xmlns:a16="http://schemas.microsoft.com/office/drawing/2014/main" id="{9A841901-203E-4322-822B-B223F45D38E9}"/>
              </a:ext>
            </a:extLst>
          </p:cNvPr>
          <p:cNvPicPr>
            <a:picLocks noChangeAspect="1"/>
          </p:cNvPicPr>
          <p:nvPr/>
        </p:nvPicPr>
        <p:blipFill>
          <a:blip r:embed="rId4"/>
          <a:stretch>
            <a:fillRect/>
          </a:stretch>
        </p:blipFill>
        <p:spPr>
          <a:xfrm>
            <a:off x="6891791" y="2176361"/>
            <a:ext cx="3194581" cy="3194581"/>
          </a:xfrm>
          <a:prstGeom prst="rect">
            <a:avLst/>
          </a:prstGeom>
        </p:spPr>
      </p:pic>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1825" y="4074851"/>
            <a:ext cx="10553786" cy="1594112"/>
          </a:xfrm>
          <a:prstGeom prst="rect">
            <a:avLst/>
          </a:prstGeom>
        </p:spPr>
        <p:txBody>
          <a:bodyPr>
            <a:normAutofit fontScale="70000" lnSpcReduction="20000"/>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dirty="0">
                <a:solidFill>
                  <a:schemeClr val="accent3">
                    <a:lumMod val="25000"/>
                  </a:schemeClr>
                </a:solidFill>
                <a:latin typeface="Abadi" panose="020B0604020104020204" pitchFamily="34" charset="0"/>
              </a:rPr>
              <a:t>With 26 launches, CCAFS LC-40 launch site has the largest number of launches.</a:t>
            </a:r>
          </a:p>
          <a:p>
            <a:pPr>
              <a:lnSpc>
                <a:spcPct val="100000"/>
              </a:lnSpc>
              <a:spcBef>
                <a:spcPts val="1400"/>
              </a:spcBef>
            </a:pPr>
            <a:endParaRPr lang="en-US" dirty="0">
              <a:solidFill>
                <a:schemeClr val="accent3">
                  <a:lumMod val="25000"/>
                </a:schemeClr>
              </a:solidFill>
              <a:latin typeface="Abadi" panose="020B0604020104020204" pitchFamily="34" charset="0"/>
            </a:endParaRPr>
          </a:p>
          <a:p>
            <a:pPr>
              <a:lnSpc>
                <a:spcPct val="100000"/>
              </a:lnSpc>
              <a:spcBef>
                <a:spcPts val="1400"/>
              </a:spcBef>
            </a:pPr>
            <a:r>
              <a:rPr lang="en-US" dirty="0">
                <a:solidFill>
                  <a:schemeClr val="accent3">
                    <a:lumMod val="25000"/>
                  </a:schemeClr>
                </a:solidFill>
                <a:latin typeface="Abadi" panose="020B0604020104020204" pitchFamily="34" charset="0"/>
              </a:rPr>
              <a:t>With 10 successful launches, KSC LC-39A launch site has the largest successful launches.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B9FF540C-AA36-4D70-97A5-755EB9BB4E22}"/>
              </a:ext>
            </a:extLst>
          </p:cNvPr>
          <p:cNvPicPr>
            <a:picLocks noChangeAspect="1"/>
          </p:cNvPicPr>
          <p:nvPr/>
        </p:nvPicPr>
        <p:blipFill>
          <a:blip r:embed="rId3"/>
          <a:stretch>
            <a:fillRect/>
          </a:stretch>
        </p:blipFill>
        <p:spPr>
          <a:xfrm>
            <a:off x="773241" y="1638300"/>
            <a:ext cx="10645518" cy="236220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7" name="Picture 6">
            <a:extLst>
              <a:ext uri="{FF2B5EF4-FFF2-40B4-BE49-F238E27FC236}">
                <a16:creationId xmlns:a16="http://schemas.microsoft.com/office/drawing/2014/main" id="{F7896B6C-F042-4BE4-BAE6-43AABAC3D1FF}"/>
              </a:ext>
            </a:extLst>
          </p:cNvPr>
          <p:cNvPicPr>
            <a:picLocks noChangeAspect="1"/>
          </p:cNvPicPr>
          <p:nvPr/>
        </p:nvPicPr>
        <p:blipFill>
          <a:blip r:embed="rId3"/>
          <a:stretch>
            <a:fillRect/>
          </a:stretch>
        </p:blipFill>
        <p:spPr>
          <a:xfrm>
            <a:off x="770011" y="1578804"/>
            <a:ext cx="10593314" cy="2408690"/>
          </a:xfrm>
          <a:prstGeom prst="rect">
            <a:avLst/>
          </a:prstGeom>
        </p:spPr>
      </p:pic>
      <p:sp>
        <p:nvSpPr>
          <p:cNvPr id="8" name="Content Placeholder 2">
            <a:extLst>
              <a:ext uri="{FF2B5EF4-FFF2-40B4-BE49-F238E27FC236}">
                <a16:creationId xmlns:a16="http://schemas.microsoft.com/office/drawing/2014/main" id="{8B91E56B-8AE9-49DE-A613-E226E1207FAA}"/>
              </a:ext>
            </a:extLst>
          </p:cNvPr>
          <p:cNvSpPr txBox="1">
            <a:spLocks/>
          </p:cNvSpPr>
          <p:nvPr/>
        </p:nvSpPr>
        <p:spPr>
          <a:xfrm>
            <a:off x="731825" y="4426612"/>
            <a:ext cx="10801436" cy="1506799"/>
          </a:xfrm>
          <a:prstGeom prst="rect">
            <a:avLst/>
          </a:prstGeom>
        </p:spPr>
        <p:txBody>
          <a:bodyPr>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dirty="0">
                <a:solidFill>
                  <a:schemeClr val="accent3">
                    <a:lumMod val="25000"/>
                  </a:schemeClr>
                </a:solidFill>
                <a:latin typeface="Abadi" panose="020B0604020104020204" pitchFamily="34" charset="0"/>
              </a:rPr>
              <a:t>There are no launches at the VAFB-SLC 4E launch site with heavy payload masses (greater than 10,000).</a:t>
            </a:r>
          </a:p>
          <a:p>
            <a:pPr>
              <a:lnSpc>
                <a:spcPct val="100000"/>
              </a:lnSpc>
              <a:spcBef>
                <a:spcPts val="1400"/>
              </a:spcBef>
            </a:pPr>
            <a:endParaRPr lang="en-US" dirty="0">
              <a:solidFill>
                <a:schemeClr val="accent3">
                  <a:lumMod val="25000"/>
                </a:schemeClr>
              </a:solidFill>
              <a:latin typeface="Abadi" panose="020B0604020104020204" pitchFamily="34" charset="0"/>
            </a:endParaRPr>
          </a:p>
          <a:p>
            <a:pPr>
              <a:lnSpc>
                <a:spcPct val="100000"/>
              </a:lnSpc>
              <a:spcBef>
                <a:spcPts val="1400"/>
              </a:spcBef>
            </a:pPr>
            <a:r>
              <a:rPr lang="en-US" dirty="0">
                <a:solidFill>
                  <a:schemeClr val="accent3">
                    <a:lumMod val="25000"/>
                  </a:schemeClr>
                </a:solidFill>
                <a:latin typeface="Abadi" panose="020B0604020104020204" pitchFamily="34" charset="0"/>
              </a:rPr>
              <a:t>Launch stations CCAFS SLC 40 and KSC LC 39A have significantly higher success rates for rockets with increased payload mass (greater than 10,000)</a:t>
            </a:r>
          </a:p>
        </p:txBody>
      </p:sp>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1E2AD872-9955-4663-B72D-C24D221CDF9B}"/>
              </a:ext>
            </a:extLst>
          </p:cNvPr>
          <p:cNvPicPr>
            <a:picLocks noChangeAspect="1"/>
          </p:cNvPicPr>
          <p:nvPr/>
        </p:nvPicPr>
        <p:blipFill>
          <a:blip r:embed="rId3"/>
          <a:stretch>
            <a:fillRect/>
          </a:stretch>
        </p:blipFill>
        <p:spPr>
          <a:xfrm>
            <a:off x="770011" y="1819275"/>
            <a:ext cx="5876924" cy="4477656"/>
          </a:xfrm>
          <a:prstGeom prst="rect">
            <a:avLst/>
          </a:prstGeom>
        </p:spPr>
      </p:pic>
      <p:sp>
        <p:nvSpPr>
          <p:cNvPr id="6" name="Content Placeholder 2">
            <a:extLst>
              <a:ext uri="{FF2B5EF4-FFF2-40B4-BE49-F238E27FC236}">
                <a16:creationId xmlns:a16="http://schemas.microsoft.com/office/drawing/2014/main" id="{75DBA869-4083-4706-8A5C-285415CB2C0D}"/>
              </a:ext>
            </a:extLst>
          </p:cNvPr>
          <p:cNvSpPr txBox="1">
            <a:spLocks/>
          </p:cNvSpPr>
          <p:nvPr/>
        </p:nvSpPr>
        <p:spPr>
          <a:xfrm>
            <a:off x="6991349" y="3233693"/>
            <a:ext cx="4924426" cy="116685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panose="020B0604020104020204" pitchFamily="34" charset="0"/>
              </a:rPr>
              <a:t>When compared to other orbits, the ES-LQ, GEO, HEO, and SSO orbits have a higher success rate.</a:t>
            </a:r>
          </a:p>
        </p:txBody>
      </p:sp>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BDFB8448-9E08-4AFB-A3A2-B938EEE64C65}"/>
              </a:ext>
            </a:extLst>
          </p:cNvPr>
          <p:cNvPicPr>
            <a:picLocks noChangeAspect="1"/>
          </p:cNvPicPr>
          <p:nvPr/>
        </p:nvPicPr>
        <p:blipFill>
          <a:blip r:embed="rId3"/>
          <a:stretch>
            <a:fillRect/>
          </a:stretch>
        </p:blipFill>
        <p:spPr>
          <a:xfrm>
            <a:off x="731825" y="1560338"/>
            <a:ext cx="10612364" cy="2361917"/>
          </a:xfrm>
          <a:prstGeom prst="rect">
            <a:avLst/>
          </a:prstGeom>
        </p:spPr>
      </p:pic>
      <p:sp>
        <p:nvSpPr>
          <p:cNvPr id="6" name="Content Placeholder 2">
            <a:extLst>
              <a:ext uri="{FF2B5EF4-FFF2-40B4-BE49-F238E27FC236}">
                <a16:creationId xmlns:a16="http://schemas.microsoft.com/office/drawing/2014/main" id="{F571111B-E654-4084-B810-2D7A3EC7F792}"/>
              </a:ext>
            </a:extLst>
          </p:cNvPr>
          <p:cNvSpPr txBox="1">
            <a:spLocks/>
          </p:cNvSpPr>
          <p:nvPr/>
        </p:nvSpPr>
        <p:spPr>
          <a:xfrm>
            <a:off x="731825" y="4371975"/>
            <a:ext cx="10801436" cy="1947375"/>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600" dirty="0">
                <a:solidFill>
                  <a:schemeClr val="accent3">
                    <a:lumMod val="25000"/>
                  </a:schemeClr>
                </a:solidFill>
                <a:latin typeface="Abadi" panose="020B0604020104020204" pitchFamily="34" charset="0"/>
              </a:rPr>
              <a:t>In the LEO orbit the Success appears related to the number of flights</a:t>
            </a: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r>
              <a:rPr lang="en-US" sz="1600" dirty="0">
                <a:solidFill>
                  <a:schemeClr val="accent3">
                    <a:lumMod val="25000"/>
                  </a:schemeClr>
                </a:solidFill>
                <a:latin typeface="Abadi" panose="020B0604020104020204" pitchFamily="34" charset="0"/>
              </a:rPr>
              <a:t>VLEO orbits the Success appears to be higher when the number of flights increase.</a:t>
            </a:r>
          </a:p>
          <a:p>
            <a:pPr marL="0" indent="0">
              <a:lnSpc>
                <a:spcPct val="100000"/>
              </a:lnSpc>
              <a:spcBef>
                <a:spcPts val="1400"/>
              </a:spcBef>
              <a:buNone/>
            </a:pPr>
            <a:endParaRPr lang="en-US" sz="1600" dirty="0">
              <a:solidFill>
                <a:schemeClr val="accent3">
                  <a:lumMod val="25000"/>
                </a:schemeClr>
              </a:solidFill>
              <a:latin typeface="Abadi" panose="020B0604020104020204" pitchFamily="34" charset="0"/>
            </a:endParaRPr>
          </a:p>
          <a:p>
            <a:pPr>
              <a:lnSpc>
                <a:spcPct val="100000"/>
              </a:lnSpc>
              <a:spcBef>
                <a:spcPts val="1400"/>
              </a:spcBef>
            </a:pPr>
            <a:r>
              <a:rPr lang="en-US" sz="1600" dirty="0">
                <a:solidFill>
                  <a:schemeClr val="accent3">
                    <a:lumMod val="25000"/>
                  </a:schemeClr>
                </a:solidFill>
                <a:latin typeface="Abadi" panose="020B0604020104020204" pitchFamily="34" charset="0"/>
              </a:rPr>
              <a:t>There seems to be no relationship between flight number when in GTO orbit.</a:t>
            </a:r>
          </a:p>
        </p:txBody>
      </p:sp>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A147E24E-23CA-4994-B241-271F7C10C4AD}"/>
              </a:ext>
            </a:extLst>
          </p:cNvPr>
          <p:cNvPicPr>
            <a:picLocks noChangeAspect="1"/>
          </p:cNvPicPr>
          <p:nvPr/>
        </p:nvPicPr>
        <p:blipFill>
          <a:blip r:embed="rId3"/>
          <a:stretch>
            <a:fillRect/>
          </a:stretch>
        </p:blipFill>
        <p:spPr>
          <a:xfrm>
            <a:off x="770011" y="1619250"/>
            <a:ext cx="10613840" cy="2247900"/>
          </a:xfrm>
          <a:prstGeom prst="rect">
            <a:avLst/>
          </a:prstGeom>
        </p:spPr>
      </p:pic>
      <p:sp>
        <p:nvSpPr>
          <p:cNvPr id="6" name="Content Placeholder 2">
            <a:extLst>
              <a:ext uri="{FF2B5EF4-FFF2-40B4-BE49-F238E27FC236}">
                <a16:creationId xmlns:a16="http://schemas.microsoft.com/office/drawing/2014/main" id="{4E57E2AA-E180-4E3B-A8F1-0C680F3170E5}"/>
              </a:ext>
            </a:extLst>
          </p:cNvPr>
          <p:cNvSpPr txBox="1">
            <a:spLocks/>
          </p:cNvSpPr>
          <p:nvPr/>
        </p:nvSpPr>
        <p:spPr>
          <a:xfrm>
            <a:off x="731825" y="4371976"/>
            <a:ext cx="10801436" cy="1947374"/>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spcBef>
                <a:spcPts val="1400"/>
              </a:spcBef>
            </a:pPr>
            <a:r>
              <a:rPr lang="en-US" sz="2400" dirty="0">
                <a:solidFill>
                  <a:schemeClr val="accent3">
                    <a:lumMod val="25000"/>
                  </a:schemeClr>
                </a:solidFill>
                <a:latin typeface="Abadi" panose="020B0604020104020204" pitchFamily="34" charset="0"/>
              </a:rPr>
              <a:t>With heavy payloads the successful landing or positive landing rate are more for Polar, LEO and ISS.</a:t>
            </a:r>
          </a:p>
          <a:p>
            <a:pPr>
              <a:lnSpc>
                <a:spcPct val="120000"/>
              </a:lnSpc>
              <a:spcBef>
                <a:spcPts val="1400"/>
              </a:spcBef>
            </a:pPr>
            <a:endParaRPr lang="en-US" sz="2400" dirty="0">
              <a:solidFill>
                <a:schemeClr val="accent3">
                  <a:lumMod val="25000"/>
                </a:schemeClr>
              </a:solidFill>
              <a:latin typeface="Abadi" panose="020B0604020104020204" pitchFamily="34" charset="0"/>
            </a:endParaRPr>
          </a:p>
          <a:p>
            <a:pPr>
              <a:lnSpc>
                <a:spcPct val="120000"/>
              </a:lnSpc>
              <a:spcBef>
                <a:spcPts val="1400"/>
              </a:spcBef>
            </a:pPr>
            <a:r>
              <a:rPr lang="en-US" sz="2400" dirty="0">
                <a:solidFill>
                  <a:schemeClr val="accent3">
                    <a:lumMod val="25000"/>
                  </a:schemeClr>
                </a:solidFill>
                <a:latin typeface="Abadi" panose="020B0604020104020204" pitchFamily="34" charset="0"/>
              </a:rPr>
              <a:t>However for GTO we cannot distinguish this well as both positive landing rate and negative landing (unsuccessful mission) are both there here.</a:t>
            </a:r>
          </a:p>
        </p:txBody>
      </p:sp>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475BCBCD-8B87-498F-A4AB-D2959459755D}"/>
              </a:ext>
            </a:extLst>
          </p:cNvPr>
          <p:cNvPicPr>
            <a:picLocks noChangeAspect="1"/>
          </p:cNvPicPr>
          <p:nvPr/>
        </p:nvPicPr>
        <p:blipFill>
          <a:blip r:embed="rId3"/>
          <a:stretch>
            <a:fillRect/>
          </a:stretch>
        </p:blipFill>
        <p:spPr>
          <a:xfrm>
            <a:off x="770011" y="1724025"/>
            <a:ext cx="5400675" cy="4114800"/>
          </a:xfrm>
          <a:prstGeom prst="rect">
            <a:avLst/>
          </a:prstGeom>
        </p:spPr>
      </p:pic>
      <p:sp>
        <p:nvSpPr>
          <p:cNvPr id="6" name="Content Placeholder 2">
            <a:extLst>
              <a:ext uri="{FF2B5EF4-FFF2-40B4-BE49-F238E27FC236}">
                <a16:creationId xmlns:a16="http://schemas.microsoft.com/office/drawing/2014/main" id="{DFBA98F3-C5DA-40B9-B4F5-1A5CC322FF12}"/>
              </a:ext>
            </a:extLst>
          </p:cNvPr>
          <p:cNvSpPr txBox="1">
            <a:spLocks/>
          </p:cNvSpPr>
          <p:nvPr/>
        </p:nvSpPr>
        <p:spPr>
          <a:xfrm>
            <a:off x="6610350" y="3233693"/>
            <a:ext cx="5305425" cy="116685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panose="020B0604020104020204" pitchFamily="34" charset="0"/>
              </a:rPr>
              <a:t>It can be see that since 2013, the success rate has been rising until 2020.</a:t>
            </a:r>
          </a:p>
        </p:txBody>
      </p:sp>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dirty="0">
                <a:solidFill>
                  <a:schemeClr val="accent3">
                    <a:lumMod val="25000"/>
                  </a:schemeClr>
                </a:solidFill>
                <a:latin typeface="Abadi" panose="020B0604020104020204" pitchFamily="34" charset="0"/>
              </a:rPr>
              <a:t>The names of the unique launch sites are</a:t>
            </a:r>
          </a:p>
          <a:p>
            <a:pPr lvl="1">
              <a:lnSpc>
                <a:spcPct val="100000"/>
              </a:lnSpc>
              <a:spcBef>
                <a:spcPts val="1400"/>
              </a:spcBef>
            </a:pPr>
            <a:r>
              <a:rPr lang="en-US" dirty="0">
                <a:solidFill>
                  <a:schemeClr val="accent3">
                    <a:lumMod val="25000"/>
                  </a:schemeClr>
                </a:solidFill>
                <a:latin typeface="Abadi" panose="020B0604020104020204" pitchFamily="34" charset="0"/>
              </a:rPr>
              <a:t>CCAFS LC-40</a:t>
            </a:r>
          </a:p>
          <a:p>
            <a:pPr lvl="1">
              <a:lnSpc>
                <a:spcPct val="100000"/>
              </a:lnSpc>
              <a:spcBef>
                <a:spcPts val="1400"/>
              </a:spcBef>
            </a:pPr>
            <a:r>
              <a:rPr lang="en-US" dirty="0">
                <a:solidFill>
                  <a:schemeClr val="accent3">
                    <a:lumMod val="25000"/>
                  </a:schemeClr>
                </a:solidFill>
                <a:latin typeface="Abadi" panose="020B0604020104020204" pitchFamily="34" charset="0"/>
              </a:rPr>
              <a:t>SC LC-39A</a:t>
            </a:r>
          </a:p>
          <a:p>
            <a:pPr lvl="1">
              <a:lnSpc>
                <a:spcPct val="100000"/>
              </a:lnSpc>
              <a:spcBef>
                <a:spcPts val="1400"/>
              </a:spcBef>
            </a:pPr>
            <a:r>
              <a:rPr lang="en-US" dirty="0">
                <a:solidFill>
                  <a:schemeClr val="accent3">
                    <a:lumMod val="25000"/>
                  </a:schemeClr>
                </a:solidFill>
                <a:latin typeface="Abadi" panose="020B0604020104020204" pitchFamily="34" charset="0"/>
              </a:rPr>
              <a:t>VAFB SLC-4E</a:t>
            </a:r>
          </a:p>
          <a:p>
            <a:pPr lvl="1">
              <a:lnSpc>
                <a:spcPct val="100000"/>
              </a:lnSpc>
              <a:spcBef>
                <a:spcPts val="1400"/>
              </a:spcBef>
            </a:pPr>
            <a:r>
              <a:rPr lang="en-US" dirty="0">
                <a:solidFill>
                  <a:schemeClr val="accent3">
                    <a:lumMod val="25000"/>
                  </a:schemeClr>
                </a:solidFill>
                <a:latin typeface="Abadi" panose="020B0604020104020204" pitchFamily="34" charset="0"/>
              </a:rPr>
              <a:t>CCAFS SLC-40</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769392"/>
            <a:ext cx="4705350" cy="187642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only two records where launch sites name begin with `CCA`</a:t>
            </a:r>
          </a:p>
          <a:p>
            <a:pPr lvl="1">
              <a:lnSpc>
                <a:spcPct val="100000"/>
              </a:lnSpc>
              <a:spcBef>
                <a:spcPts val="1400"/>
              </a:spcBef>
            </a:pPr>
            <a:r>
              <a:rPr lang="en-US" sz="1800" dirty="0">
                <a:solidFill>
                  <a:schemeClr val="accent3">
                    <a:lumMod val="25000"/>
                  </a:schemeClr>
                </a:solidFill>
                <a:latin typeface="Abadi" panose="020B0604020104020204" pitchFamily="34" charset="0"/>
              </a:rPr>
              <a:t>CCAFS SLC-40</a:t>
            </a:r>
          </a:p>
          <a:p>
            <a:pPr lvl="1">
              <a:lnSpc>
                <a:spcPct val="100000"/>
              </a:lnSpc>
              <a:spcBef>
                <a:spcPts val="1400"/>
              </a:spcBef>
            </a:pPr>
            <a:r>
              <a:rPr lang="en-US" sz="1800" dirty="0">
                <a:solidFill>
                  <a:schemeClr val="accent3">
                    <a:lumMod val="25000"/>
                  </a:schemeClr>
                </a:solidFill>
                <a:latin typeface="Abadi" panose="020B0604020104020204" pitchFamily="34" charset="0"/>
              </a:rPr>
              <a:t>CCAFS LC-40</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a:extLst>
              <a:ext uri="{FF2B5EF4-FFF2-40B4-BE49-F238E27FC236}">
                <a16:creationId xmlns:a16="http://schemas.microsoft.com/office/drawing/2014/main" id="{CD3CEDB6-770B-4126-997B-25AC65AB35D6}"/>
              </a:ext>
            </a:extLst>
          </p:cNvPr>
          <p:cNvPicPr>
            <a:picLocks noChangeAspect="1"/>
          </p:cNvPicPr>
          <p:nvPr/>
        </p:nvPicPr>
        <p:blipFill>
          <a:blip r:embed="rId3"/>
          <a:stretch>
            <a:fillRect/>
          </a:stretch>
        </p:blipFill>
        <p:spPr>
          <a:xfrm>
            <a:off x="5667375" y="1964530"/>
            <a:ext cx="5964164" cy="348615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Content Placeholder 4">
            <a:extLst>
              <a:ext uri="{FF2B5EF4-FFF2-40B4-BE49-F238E27FC236}">
                <a16:creationId xmlns:a16="http://schemas.microsoft.com/office/drawing/2014/main" id="{CCF700D5-3305-4056-B6D5-F9018D507D0A}"/>
              </a:ext>
            </a:extLst>
          </p:cNvPr>
          <p:cNvSpPr txBox="1">
            <a:spLocks/>
          </p:cNvSpPr>
          <p:nvPr/>
        </p:nvSpPr>
        <p:spPr>
          <a:xfrm>
            <a:off x="770012" y="1520028"/>
            <a:ext cx="10440914" cy="1190627"/>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mass carried by boosters launched by NASA (CRS) is </a:t>
            </a:r>
            <a:r>
              <a:rPr lang="en-US" sz="2200" b="1" dirty="0">
                <a:solidFill>
                  <a:schemeClr val="accent3">
                    <a:lumMod val="25000"/>
                  </a:schemeClr>
                </a:solidFill>
                <a:latin typeface="Abadi" panose="020B0604020104020204" pitchFamily="34" charset="0"/>
              </a:rPr>
              <a:t>45,596 Kg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It is calculated by adding the payload mass carried by boosters launched by NASA (CRS)</a:t>
            </a:r>
          </a:p>
          <a:p>
            <a:pPr>
              <a:lnSpc>
                <a:spcPct val="100000"/>
              </a:lnSpc>
              <a:spcBef>
                <a:spcPts val="1400"/>
              </a:spcBef>
            </a:pPr>
            <a:endParaRPr lang="en-US" sz="18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F4611AB7-EBE8-45E4-BCE0-2333CD65D327}"/>
              </a:ext>
            </a:extLst>
          </p:cNvPr>
          <p:cNvPicPr>
            <a:picLocks noChangeAspect="1"/>
          </p:cNvPicPr>
          <p:nvPr/>
        </p:nvPicPr>
        <p:blipFill>
          <a:blip r:embed="rId3"/>
          <a:stretch>
            <a:fillRect/>
          </a:stretch>
        </p:blipFill>
        <p:spPr>
          <a:xfrm>
            <a:off x="4981576" y="2740242"/>
            <a:ext cx="5964164" cy="3486150"/>
          </a:xfrm>
          <a:prstGeom prst="rect">
            <a:avLst/>
          </a:prstGeom>
        </p:spPr>
      </p:pic>
      <p:pic>
        <p:nvPicPr>
          <p:cNvPr id="1026" name="Picture 2" descr="SpaceX CRS-12 mission comes to a close with Dragon's splashdown -  SpaceFlight Insider">
            <a:extLst>
              <a:ext uri="{FF2B5EF4-FFF2-40B4-BE49-F238E27FC236}">
                <a16:creationId xmlns:a16="http://schemas.microsoft.com/office/drawing/2014/main" id="{DD6B5303-59E9-4404-84E1-B9250D3478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2244" y="2764627"/>
            <a:ext cx="3467100" cy="3425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6" name="Content Placeholder 4">
            <a:extLst>
              <a:ext uri="{FF2B5EF4-FFF2-40B4-BE49-F238E27FC236}">
                <a16:creationId xmlns:a16="http://schemas.microsoft.com/office/drawing/2014/main" id="{F0CDDAFF-B6C2-4B90-A9E3-241D0A2D8223}"/>
              </a:ext>
            </a:extLst>
          </p:cNvPr>
          <p:cNvSpPr txBox="1">
            <a:spLocks/>
          </p:cNvSpPr>
          <p:nvPr/>
        </p:nvSpPr>
        <p:spPr>
          <a:xfrm>
            <a:off x="3448050" y="1528763"/>
            <a:ext cx="8009922" cy="135191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booster version F9 v1.1 is </a:t>
            </a:r>
            <a:r>
              <a:rPr lang="en-US" sz="2200" b="1" dirty="0">
                <a:solidFill>
                  <a:schemeClr val="accent3">
                    <a:lumMod val="25000"/>
                  </a:schemeClr>
                </a:solidFill>
                <a:latin typeface="Abadi" panose="020B0604020104020204" pitchFamily="34" charset="0"/>
              </a:rPr>
              <a:t>2,928.40 Kg</a:t>
            </a:r>
            <a:endParaRPr lang="en-US" sz="1800" b="1"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F503C591-3695-42F1-ADE4-3AB166FE8A52}"/>
              </a:ext>
            </a:extLst>
          </p:cNvPr>
          <p:cNvPicPr>
            <a:picLocks noChangeAspect="1"/>
          </p:cNvPicPr>
          <p:nvPr/>
        </p:nvPicPr>
        <p:blipFill>
          <a:blip r:embed="rId3"/>
          <a:stretch>
            <a:fillRect/>
          </a:stretch>
        </p:blipFill>
        <p:spPr>
          <a:xfrm>
            <a:off x="836686" y="1486275"/>
            <a:ext cx="2038350" cy="4940936"/>
          </a:xfrm>
          <a:prstGeom prst="rect">
            <a:avLst/>
          </a:prstGeom>
        </p:spPr>
      </p:pic>
      <p:pic>
        <p:nvPicPr>
          <p:cNvPr id="10" name="Picture 9">
            <a:extLst>
              <a:ext uri="{FF2B5EF4-FFF2-40B4-BE49-F238E27FC236}">
                <a16:creationId xmlns:a16="http://schemas.microsoft.com/office/drawing/2014/main" id="{629D842C-452E-44E4-8862-378134E9D2FB}"/>
              </a:ext>
            </a:extLst>
          </p:cNvPr>
          <p:cNvPicPr>
            <a:picLocks noChangeAspect="1"/>
          </p:cNvPicPr>
          <p:nvPr/>
        </p:nvPicPr>
        <p:blipFill>
          <a:blip r:embed="rId4"/>
          <a:stretch>
            <a:fillRect/>
          </a:stretch>
        </p:blipFill>
        <p:spPr>
          <a:xfrm>
            <a:off x="4076398" y="3138487"/>
            <a:ext cx="6753225" cy="219075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50886"/>
            <a:ext cx="10612364" cy="4976325"/>
          </a:xfrm>
          <a:prstGeom prst="rect">
            <a:avLst/>
          </a:prstGeom>
        </p:spPr>
        <p:txBody>
          <a:bodyPr lIns="91440" tIns="45720" rIns="91440" bIns="45720" anchor="t">
            <a:normAutofit fontScale="5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500" dirty="0">
                <a:solidFill>
                  <a:schemeClr val="accent3">
                    <a:lumMod val="25000"/>
                  </a:schemeClr>
                </a:solidFill>
                <a:latin typeface="Abadi" panose="020B0604020104020204" pitchFamily="34" charset="0"/>
              </a:rPr>
              <a:t>The data for this analysis are gathered by making a request to the </a:t>
            </a:r>
            <a:r>
              <a:rPr lang="en-US" sz="2500" b="1" dirty="0">
                <a:solidFill>
                  <a:schemeClr val="accent3">
                    <a:lumMod val="25000"/>
                  </a:schemeClr>
                </a:solidFill>
                <a:latin typeface="Abadi" panose="020B0604020104020204" pitchFamily="34" charset="0"/>
              </a:rPr>
              <a:t>SpaceX API </a:t>
            </a:r>
            <a:r>
              <a:rPr lang="en-US" sz="2500" dirty="0">
                <a:solidFill>
                  <a:schemeClr val="accent3">
                    <a:lumMod val="25000"/>
                  </a:schemeClr>
                </a:solidFill>
                <a:latin typeface="Abadi" panose="020B0604020104020204" pitchFamily="34" charset="0"/>
              </a:rPr>
              <a:t>and by performing </a:t>
            </a:r>
            <a:r>
              <a:rPr lang="en-US" sz="2500" b="1" dirty="0">
                <a:solidFill>
                  <a:schemeClr val="accent3">
                    <a:lumMod val="25000"/>
                  </a:schemeClr>
                </a:solidFill>
                <a:latin typeface="Abadi" panose="020B0604020104020204" pitchFamily="34" charset="0"/>
              </a:rPr>
              <a:t>Web scrapping </a:t>
            </a:r>
            <a:r>
              <a:rPr lang="en-US" sz="2500" dirty="0">
                <a:solidFill>
                  <a:schemeClr val="accent3">
                    <a:lumMod val="25000"/>
                  </a:schemeClr>
                </a:solidFill>
                <a:latin typeface="Abadi" panose="020B0604020104020204" pitchFamily="34" charset="0"/>
              </a:rPr>
              <a:t>on the Wikipedia page to collect and extract Falcon 9 historical launch records.</a:t>
            </a:r>
          </a:p>
          <a:p>
            <a:pPr>
              <a:lnSpc>
                <a:spcPct val="100000"/>
              </a:lnSpc>
              <a:spcBef>
                <a:spcPts val="1400"/>
              </a:spcBef>
            </a:pPr>
            <a:endParaRPr lang="en-US" sz="2500" dirty="0">
              <a:solidFill>
                <a:schemeClr val="accent3">
                  <a:lumMod val="25000"/>
                </a:schemeClr>
              </a:solidFill>
              <a:latin typeface="Abadi" panose="020B0604020104020204" pitchFamily="34" charset="0"/>
            </a:endParaRPr>
          </a:p>
          <a:p>
            <a:pPr>
              <a:lnSpc>
                <a:spcPct val="100000"/>
              </a:lnSpc>
              <a:spcBef>
                <a:spcPts val="1400"/>
              </a:spcBef>
            </a:pPr>
            <a:r>
              <a:rPr lang="en-US" sz="2500" dirty="0">
                <a:solidFill>
                  <a:schemeClr val="accent3">
                    <a:lumMod val="25000"/>
                  </a:schemeClr>
                </a:solidFill>
                <a:latin typeface="Abadi" panose="020B0604020104020204" pitchFamily="34" charset="0"/>
              </a:rPr>
              <a:t>Various data wrangling techniques are applied to clean and standardize the data and Exploratory Data Analysis (EDA) is performed to find patterns in the data and determine the best features for training supervised models.</a:t>
            </a:r>
          </a:p>
          <a:p>
            <a:pPr>
              <a:lnSpc>
                <a:spcPct val="100000"/>
              </a:lnSpc>
              <a:spcBef>
                <a:spcPts val="1400"/>
              </a:spcBef>
            </a:pPr>
            <a:endParaRPr lang="en-US" sz="2500" dirty="0">
              <a:solidFill>
                <a:schemeClr val="accent3">
                  <a:lumMod val="25000"/>
                </a:schemeClr>
              </a:solidFill>
              <a:latin typeface="Abadi" panose="020B0604020104020204" pitchFamily="34" charset="0"/>
            </a:endParaRPr>
          </a:p>
          <a:p>
            <a:pPr>
              <a:lnSpc>
                <a:spcPct val="100000"/>
              </a:lnSpc>
              <a:spcBef>
                <a:spcPts val="1400"/>
              </a:spcBef>
            </a:pPr>
            <a:r>
              <a:rPr lang="en-US" sz="2500" dirty="0">
                <a:solidFill>
                  <a:schemeClr val="accent3">
                    <a:lumMod val="25000"/>
                  </a:schemeClr>
                </a:solidFill>
                <a:latin typeface="Abadi" panose="020B0604020104020204" pitchFamily="34" charset="0"/>
              </a:rPr>
              <a:t>Visualizations such as scatter plots, bar charts, and maps are used to analyze the relationship between the dependent and independent variables and select the important features that will be used in prediction.</a:t>
            </a:r>
          </a:p>
          <a:p>
            <a:pPr>
              <a:lnSpc>
                <a:spcPct val="100000"/>
              </a:lnSpc>
              <a:spcBef>
                <a:spcPts val="1400"/>
              </a:spcBef>
            </a:pPr>
            <a:endParaRPr lang="en-US" sz="2500" dirty="0">
              <a:solidFill>
                <a:schemeClr val="accent3">
                  <a:lumMod val="25000"/>
                </a:schemeClr>
              </a:solidFill>
              <a:latin typeface="Abadi" panose="020B0604020104020204" pitchFamily="34" charset="0"/>
            </a:endParaRPr>
          </a:p>
          <a:p>
            <a:pPr>
              <a:lnSpc>
                <a:spcPct val="100000"/>
              </a:lnSpc>
              <a:spcBef>
                <a:spcPts val="1400"/>
              </a:spcBef>
            </a:pPr>
            <a:r>
              <a:rPr lang="en-US" sz="2500" dirty="0">
                <a:solidFill>
                  <a:schemeClr val="accent3">
                    <a:lumMod val="25000"/>
                  </a:schemeClr>
                </a:solidFill>
                <a:latin typeface="Abadi" panose="020B0604020104020204" pitchFamily="34" charset="0"/>
              </a:rPr>
              <a:t>For predictive analysis models such as Logistic Regression and SVM, </a:t>
            </a:r>
            <a:r>
              <a:rPr lang="en-US" sz="2500" dirty="0" err="1">
                <a:solidFill>
                  <a:schemeClr val="accent3">
                    <a:lumMod val="25000"/>
                  </a:schemeClr>
                </a:solidFill>
                <a:latin typeface="Abadi" panose="020B0604020104020204" pitchFamily="34" charset="0"/>
              </a:rPr>
              <a:t>DecisionTree</a:t>
            </a:r>
            <a:r>
              <a:rPr lang="en-US" sz="2500" dirty="0">
                <a:solidFill>
                  <a:schemeClr val="accent3">
                    <a:lumMod val="25000"/>
                  </a:schemeClr>
                </a:solidFill>
                <a:latin typeface="Abadi" panose="020B0604020104020204" pitchFamily="34" charset="0"/>
              </a:rPr>
              <a:t> classifier, </a:t>
            </a:r>
            <a:r>
              <a:rPr lang="en-US" sz="2500" dirty="0" err="1">
                <a:solidFill>
                  <a:schemeClr val="accent3">
                    <a:lumMod val="25000"/>
                  </a:schemeClr>
                </a:solidFill>
                <a:latin typeface="Abadi" panose="020B0604020104020204" pitchFamily="34" charset="0"/>
              </a:rPr>
              <a:t>KNeighbors</a:t>
            </a:r>
            <a:r>
              <a:rPr lang="en-US" sz="2500" dirty="0">
                <a:solidFill>
                  <a:schemeClr val="accent3">
                    <a:lumMod val="25000"/>
                  </a:schemeClr>
                </a:solidFill>
                <a:latin typeface="Abadi" panose="020B0604020104020204" pitchFamily="34" charset="0"/>
              </a:rPr>
              <a:t> classifier are selected based on their accuracy results.</a:t>
            </a:r>
          </a:p>
          <a:p>
            <a:pPr>
              <a:lnSpc>
                <a:spcPct val="100000"/>
              </a:lnSpc>
              <a:spcBef>
                <a:spcPts val="1400"/>
              </a:spcBef>
            </a:pPr>
            <a:endParaRPr lang="en-US" sz="2500" dirty="0">
              <a:solidFill>
                <a:schemeClr val="accent3">
                  <a:lumMod val="25000"/>
                </a:schemeClr>
              </a:solidFill>
              <a:latin typeface="Abadi" panose="020B0604020104020204" pitchFamily="34" charset="0"/>
            </a:endParaRPr>
          </a:p>
          <a:p>
            <a:pPr>
              <a:lnSpc>
                <a:spcPct val="100000"/>
              </a:lnSpc>
              <a:spcBef>
                <a:spcPts val="1400"/>
              </a:spcBef>
            </a:pPr>
            <a:r>
              <a:rPr lang="en-US" sz="2500" dirty="0">
                <a:solidFill>
                  <a:schemeClr val="accent3">
                    <a:lumMod val="25000"/>
                  </a:schemeClr>
                </a:solidFill>
                <a:latin typeface="Abadi" panose="020B0604020104020204" pitchFamily="34" charset="0"/>
              </a:rPr>
              <a:t>KSC LC-39A launch site has the highest success rate of landing and it seems that the more massive the payload, the less likely the first stage will return.</a:t>
            </a:r>
          </a:p>
          <a:p>
            <a:pPr>
              <a:lnSpc>
                <a:spcPct val="100000"/>
              </a:lnSpc>
              <a:spcBef>
                <a:spcPts val="1400"/>
              </a:spcBef>
            </a:pPr>
            <a:endParaRPr lang="en-US" sz="2500" dirty="0">
              <a:solidFill>
                <a:schemeClr val="accent3">
                  <a:lumMod val="25000"/>
                </a:schemeClr>
              </a:solidFill>
              <a:latin typeface="Abadi" panose="020B0604020104020204" pitchFamily="34" charset="0"/>
            </a:endParaRPr>
          </a:p>
          <a:p>
            <a:pPr>
              <a:lnSpc>
                <a:spcPct val="100000"/>
              </a:lnSpc>
              <a:spcBef>
                <a:spcPts val="1400"/>
              </a:spcBef>
            </a:pPr>
            <a:r>
              <a:rPr lang="en-US" sz="2500" dirty="0">
                <a:solidFill>
                  <a:schemeClr val="accent3">
                    <a:lumMod val="25000"/>
                  </a:schemeClr>
                </a:solidFill>
                <a:latin typeface="Abadi" panose="020B0604020104020204" pitchFamily="34" charset="0"/>
              </a:rPr>
              <a:t>Interactive dashboards are built to visualize the relation ship of each launch sites with flight number, payload mass, orbit type and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7" name="Content Placeholder 4">
            <a:extLst>
              <a:ext uri="{FF2B5EF4-FFF2-40B4-BE49-F238E27FC236}">
                <a16:creationId xmlns:a16="http://schemas.microsoft.com/office/drawing/2014/main" id="{03CED2AF-7950-46A7-BDC5-4D92F7E206FB}"/>
              </a:ext>
            </a:extLst>
          </p:cNvPr>
          <p:cNvSpPr txBox="1">
            <a:spLocks/>
          </p:cNvSpPr>
          <p:nvPr/>
        </p:nvSpPr>
        <p:spPr>
          <a:xfrm>
            <a:off x="6838950" y="3163889"/>
            <a:ext cx="5162550" cy="135191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400" dirty="0">
                <a:solidFill>
                  <a:schemeClr val="accent3">
                    <a:lumMod val="25000"/>
                  </a:schemeClr>
                </a:solidFill>
                <a:latin typeface="Abadi" panose="020B0604020104020204" pitchFamily="34" charset="0"/>
              </a:rPr>
              <a:t>The first successful landing outcome in ground pad was achieved in </a:t>
            </a:r>
            <a:r>
              <a:rPr lang="en-US" sz="2400" b="1" dirty="0">
                <a:solidFill>
                  <a:schemeClr val="accent3">
                    <a:lumMod val="25000"/>
                  </a:schemeClr>
                </a:solidFill>
                <a:latin typeface="Abadi" panose="020B0604020104020204" pitchFamily="34" charset="0"/>
              </a:rPr>
              <a:t>2015-12-22</a:t>
            </a:r>
          </a:p>
        </p:txBody>
      </p:sp>
      <p:pic>
        <p:nvPicPr>
          <p:cNvPr id="5" name="Picture 4">
            <a:extLst>
              <a:ext uri="{FF2B5EF4-FFF2-40B4-BE49-F238E27FC236}">
                <a16:creationId xmlns:a16="http://schemas.microsoft.com/office/drawing/2014/main" id="{304057B8-F86D-4C21-88A8-0C296D0C8357}"/>
              </a:ext>
            </a:extLst>
          </p:cNvPr>
          <p:cNvPicPr>
            <a:picLocks noChangeAspect="1"/>
          </p:cNvPicPr>
          <p:nvPr/>
        </p:nvPicPr>
        <p:blipFill>
          <a:blip r:embed="rId3"/>
          <a:stretch>
            <a:fillRect/>
          </a:stretch>
        </p:blipFill>
        <p:spPr>
          <a:xfrm>
            <a:off x="770011" y="2229485"/>
            <a:ext cx="5938204" cy="322072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56741" y="2125067"/>
            <a:ext cx="5325989" cy="3091815"/>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The names of boosters which have successfully landed on drone ship and had payload mass greater than 4000 but less than 6000</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B1022</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B1026</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B1021.2</a:t>
            </a:r>
          </a:p>
          <a:p>
            <a:pPr lvl="1">
              <a:lnSpc>
                <a:spcPct val="100000"/>
              </a:lnSpc>
              <a:spcBef>
                <a:spcPts val="1400"/>
              </a:spcBef>
            </a:pPr>
            <a:r>
              <a:rPr lang="en-US" sz="1800" dirty="0">
                <a:solidFill>
                  <a:schemeClr val="accent3">
                    <a:lumMod val="25000"/>
                  </a:schemeClr>
                </a:solidFill>
                <a:latin typeface="Abadi" panose="020B0604020104020204" pitchFamily="34" charset="0"/>
              </a:rPr>
              <a:t>F9 FT B1031.2</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314E8C85-7938-43A9-97C9-542902BBFCF8}"/>
              </a:ext>
            </a:extLst>
          </p:cNvPr>
          <p:cNvPicPr>
            <a:picLocks noChangeAspect="1"/>
          </p:cNvPicPr>
          <p:nvPr/>
        </p:nvPicPr>
        <p:blipFill>
          <a:blip r:embed="rId3"/>
          <a:stretch>
            <a:fillRect/>
          </a:stretch>
        </p:blipFill>
        <p:spPr>
          <a:xfrm>
            <a:off x="770011" y="2261420"/>
            <a:ext cx="5325989" cy="295546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a:extLst>
              <a:ext uri="{FF2B5EF4-FFF2-40B4-BE49-F238E27FC236}">
                <a16:creationId xmlns:a16="http://schemas.microsoft.com/office/drawing/2014/main" id="{FAF91E39-1647-405E-931A-FD1662E8F18D}"/>
              </a:ext>
            </a:extLst>
          </p:cNvPr>
          <p:cNvPicPr>
            <a:picLocks noChangeAspect="1"/>
          </p:cNvPicPr>
          <p:nvPr/>
        </p:nvPicPr>
        <p:blipFill>
          <a:blip r:embed="rId4"/>
          <a:stretch>
            <a:fillRect/>
          </a:stretch>
        </p:blipFill>
        <p:spPr>
          <a:xfrm>
            <a:off x="6466872" y="3014053"/>
            <a:ext cx="4991100" cy="2790825"/>
          </a:xfrm>
          <a:prstGeom prst="rect">
            <a:avLst/>
          </a:prstGeom>
        </p:spPr>
      </p:pic>
      <p:sp>
        <p:nvSpPr>
          <p:cNvPr id="7" name="Content Placeholder 4">
            <a:extLst>
              <a:ext uri="{FF2B5EF4-FFF2-40B4-BE49-F238E27FC236}">
                <a16:creationId xmlns:a16="http://schemas.microsoft.com/office/drawing/2014/main" id="{7C5E3040-D234-4056-A3C9-AD319470B4C2}"/>
              </a:ext>
            </a:extLst>
          </p:cNvPr>
          <p:cNvSpPr txBox="1">
            <a:spLocks/>
          </p:cNvSpPr>
          <p:nvPr/>
        </p:nvSpPr>
        <p:spPr>
          <a:xfrm>
            <a:off x="798930" y="2111375"/>
            <a:ext cx="5325989" cy="650875"/>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Successful mission outcomes are </a:t>
            </a:r>
            <a:r>
              <a:rPr lang="en-US" sz="2200" b="1" dirty="0">
                <a:solidFill>
                  <a:schemeClr val="accent3">
                    <a:lumMod val="25000"/>
                  </a:schemeClr>
                </a:solidFill>
                <a:latin typeface="Abadi"/>
              </a:rPr>
              <a:t>100</a:t>
            </a:r>
            <a:br>
              <a:rPr lang="en-US" sz="2400" dirty="0"/>
            </a:br>
            <a:endParaRPr lang="en-US" sz="2200" dirty="0">
              <a:solidFill>
                <a:schemeClr val="accent3">
                  <a:lumMod val="25000"/>
                </a:schemeClr>
              </a:solidFill>
              <a:latin typeface="Abadi"/>
            </a:endParaRPr>
          </a:p>
        </p:txBody>
      </p:sp>
      <p:sp>
        <p:nvSpPr>
          <p:cNvPr id="8" name="Content Placeholder 4">
            <a:extLst>
              <a:ext uri="{FF2B5EF4-FFF2-40B4-BE49-F238E27FC236}">
                <a16:creationId xmlns:a16="http://schemas.microsoft.com/office/drawing/2014/main" id="{877503DA-8315-4A69-8F9F-F2006E9C3D31}"/>
              </a:ext>
            </a:extLst>
          </p:cNvPr>
          <p:cNvSpPr txBox="1">
            <a:spLocks/>
          </p:cNvSpPr>
          <p:nvPr/>
        </p:nvSpPr>
        <p:spPr>
          <a:xfrm>
            <a:off x="6466872" y="2111374"/>
            <a:ext cx="5325989" cy="650875"/>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Failure mission outcome is </a:t>
            </a:r>
            <a:r>
              <a:rPr lang="en-US" sz="2200" b="1" dirty="0">
                <a:solidFill>
                  <a:schemeClr val="accent3">
                    <a:lumMod val="25000"/>
                  </a:schemeClr>
                </a:solidFill>
                <a:latin typeface="Abadi"/>
              </a:rPr>
              <a:t>1</a:t>
            </a:r>
            <a:br>
              <a:rPr lang="en-US" sz="2400" dirty="0"/>
            </a:br>
            <a:endParaRPr lang="en-US" sz="2200" dirty="0">
              <a:solidFill>
                <a:schemeClr val="accent3">
                  <a:lumMod val="25000"/>
                </a:schemeClr>
              </a:solidFill>
              <a:latin typeface="Abadi"/>
            </a:endParaRPr>
          </a:p>
        </p:txBody>
      </p:sp>
      <p:pic>
        <p:nvPicPr>
          <p:cNvPr id="9" name="Picture 8">
            <a:extLst>
              <a:ext uri="{FF2B5EF4-FFF2-40B4-BE49-F238E27FC236}">
                <a16:creationId xmlns:a16="http://schemas.microsoft.com/office/drawing/2014/main" id="{AC9DC25F-6B71-4988-8490-A35E34B248A0}"/>
              </a:ext>
            </a:extLst>
          </p:cNvPr>
          <p:cNvPicPr>
            <a:picLocks noChangeAspect="1"/>
          </p:cNvPicPr>
          <p:nvPr/>
        </p:nvPicPr>
        <p:blipFill>
          <a:blip r:embed="rId5"/>
          <a:stretch>
            <a:fillRect/>
          </a:stretch>
        </p:blipFill>
        <p:spPr>
          <a:xfrm>
            <a:off x="798930" y="2986621"/>
            <a:ext cx="5297070" cy="2818257"/>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7" name="Rectangle 6">
            <a:extLst>
              <a:ext uri="{FF2B5EF4-FFF2-40B4-BE49-F238E27FC236}">
                <a16:creationId xmlns:a16="http://schemas.microsoft.com/office/drawing/2014/main" id="{75D2BDA1-C497-4AF5-82E9-7C3064E455AF}"/>
              </a:ext>
            </a:extLst>
          </p:cNvPr>
          <p:cNvSpPr/>
          <p:nvPr/>
        </p:nvSpPr>
        <p:spPr>
          <a:xfrm>
            <a:off x="6096000" y="2611693"/>
            <a:ext cx="5189611" cy="2652008"/>
          </a:xfrm>
          <a:prstGeom prst="rect">
            <a:avLst/>
          </a:prstGeom>
        </p:spPr>
        <p:txBody>
          <a:bodyPr wrap="square">
            <a:spAutoFit/>
          </a:bodyPr>
          <a:lstStyle/>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B1049.5</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B1060.2</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B1058.3</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B1051.6</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B1060.3</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B1049.7</a:t>
            </a:r>
          </a:p>
        </p:txBody>
      </p:sp>
      <p:sp>
        <p:nvSpPr>
          <p:cNvPr id="8" name="Rectangle 7">
            <a:extLst>
              <a:ext uri="{FF2B5EF4-FFF2-40B4-BE49-F238E27FC236}">
                <a16:creationId xmlns:a16="http://schemas.microsoft.com/office/drawing/2014/main" id="{F896BEB9-DB73-4E9A-B2DD-A72738FC6434}"/>
              </a:ext>
            </a:extLst>
          </p:cNvPr>
          <p:cNvSpPr/>
          <p:nvPr/>
        </p:nvSpPr>
        <p:spPr>
          <a:xfrm>
            <a:off x="952500" y="2599595"/>
            <a:ext cx="5143500" cy="2652008"/>
          </a:xfrm>
          <a:prstGeom prst="rect">
            <a:avLst/>
          </a:prstGeom>
        </p:spPr>
        <p:txBody>
          <a:bodyPr wrap="square">
            <a:spAutoFit/>
          </a:bodyPr>
          <a:lstStyle/>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B1048.4</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B1049.4</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B1051.3</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B1056.4</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B1048.5</a:t>
            </a:r>
          </a:p>
          <a:p>
            <a:pPr marL="742950" lvl="1" indent="-285750">
              <a:lnSpc>
                <a:spcPct val="100000"/>
              </a:lnSpc>
              <a:spcBef>
                <a:spcPts val="1400"/>
              </a:spcBef>
              <a:buFont typeface="Arial" panose="020B0604020202020204" pitchFamily="34" charset="0"/>
              <a:buChar char="•"/>
            </a:pPr>
            <a:r>
              <a:rPr lang="en-US" dirty="0">
                <a:solidFill>
                  <a:schemeClr val="accent3">
                    <a:lumMod val="25000"/>
                  </a:schemeClr>
                </a:solidFill>
                <a:latin typeface="Abadi" panose="020B0604020104020204" pitchFamily="34" charset="0"/>
              </a:rPr>
              <a:t>F9 B5 B1051.4</a:t>
            </a:r>
          </a:p>
        </p:txBody>
      </p:sp>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 are listed below</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A5DE5B18-36DF-4FC1-9766-D69EAAA6E655}"/>
              </a:ext>
            </a:extLst>
          </p:cNvPr>
          <p:cNvGraphicFramePr>
            <a:graphicFrameLocks noGrp="1"/>
          </p:cNvGraphicFramePr>
          <p:nvPr>
            <p:extLst>
              <p:ext uri="{D42A27DB-BD31-4B8C-83A1-F6EECF244321}">
                <p14:modId xmlns:p14="http://schemas.microsoft.com/office/powerpoint/2010/main" val="3583847140"/>
              </p:ext>
            </p:extLst>
          </p:nvPr>
        </p:nvGraphicFramePr>
        <p:xfrm>
          <a:off x="1647898" y="3141927"/>
          <a:ext cx="8759825" cy="1718733"/>
        </p:xfrm>
        <a:graphic>
          <a:graphicData uri="http://schemas.openxmlformats.org/drawingml/2006/table">
            <a:tbl>
              <a:tblPr firstRow="1" bandRow="1">
                <a:tableStyleId>{5C22544A-7EE6-4342-B048-85BDC9FD1C3A}</a:tableStyleId>
              </a:tblPr>
              <a:tblGrid>
                <a:gridCol w="1121249">
                  <a:extLst>
                    <a:ext uri="{9D8B030D-6E8A-4147-A177-3AD203B41FA5}">
                      <a16:colId xmlns:a16="http://schemas.microsoft.com/office/drawing/2014/main" val="3568260525"/>
                    </a:ext>
                  </a:extLst>
                </a:gridCol>
                <a:gridCol w="2460991">
                  <a:extLst>
                    <a:ext uri="{9D8B030D-6E8A-4147-A177-3AD203B41FA5}">
                      <a16:colId xmlns:a16="http://schemas.microsoft.com/office/drawing/2014/main" val="2238270926"/>
                    </a:ext>
                  </a:extLst>
                </a:gridCol>
                <a:gridCol w="2175093">
                  <a:extLst>
                    <a:ext uri="{9D8B030D-6E8A-4147-A177-3AD203B41FA5}">
                      <a16:colId xmlns:a16="http://schemas.microsoft.com/office/drawing/2014/main" val="1077790987"/>
                    </a:ext>
                  </a:extLst>
                </a:gridCol>
                <a:gridCol w="3002492">
                  <a:extLst>
                    <a:ext uri="{9D8B030D-6E8A-4147-A177-3AD203B41FA5}">
                      <a16:colId xmlns:a16="http://schemas.microsoft.com/office/drawing/2014/main" val="734763136"/>
                    </a:ext>
                  </a:extLst>
                </a:gridCol>
              </a:tblGrid>
              <a:tr h="572911">
                <a:tc>
                  <a:txBody>
                    <a:bodyPr/>
                    <a:lstStyle/>
                    <a:p>
                      <a:pPr algn="ctr">
                        <a:lnSpc>
                          <a:spcPct val="150000"/>
                        </a:lnSpc>
                      </a:pPr>
                      <a:r>
                        <a:rPr lang="en-US" sz="2000" b="1" kern="1200" dirty="0">
                          <a:solidFill>
                            <a:schemeClr val="lt1"/>
                          </a:solidFill>
                          <a:latin typeface="+mn-lt"/>
                          <a:ea typeface="+mn-ea"/>
                          <a:cs typeface="+mn-cs"/>
                        </a:rPr>
                        <a:t>Year</a:t>
                      </a:r>
                    </a:p>
                  </a:txBody>
                  <a:tcPr/>
                </a:tc>
                <a:tc>
                  <a:txBody>
                    <a:bodyPr/>
                    <a:lstStyle/>
                    <a:p>
                      <a:pPr algn="ctr">
                        <a:lnSpc>
                          <a:spcPct val="150000"/>
                        </a:lnSpc>
                      </a:pPr>
                      <a:r>
                        <a:rPr lang="en-US" sz="2000" b="1" kern="1200" dirty="0">
                          <a:solidFill>
                            <a:schemeClr val="lt1"/>
                          </a:solidFill>
                          <a:latin typeface="+mn-lt"/>
                          <a:ea typeface="+mn-ea"/>
                          <a:cs typeface="+mn-cs"/>
                        </a:rPr>
                        <a:t>Booster Version</a:t>
                      </a:r>
                    </a:p>
                  </a:txBody>
                  <a:tcPr/>
                </a:tc>
                <a:tc>
                  <a:txBody>
                    <a:bodyPr/>
                    <a:lstStyle/>
                    <a:p>
                      <a:pPr algn="ctr">
                        <a:lnSpc>
                          <a:spcPct val="150000"/>
                        </a:lnSpc>
                      </a:pPr>
                      <a:r>
                        <a:rPr lang="en-US" sz="2000" b="1" kern="1200" dirty="0">
                          <a:solidFill>
                            <a:schemeClr val="lt1"/>
                          </a:solidFill>
                          <a:latin typeface="+mn-lt"/>
                          <a:ea typeface="+mn-ea"/>
                          <a:cs typeface="+mn-cs"/>
                        </a:rPr>
                        <a:t>Launch Site</a:t>
                      </a:r>
                    </a:p>
                  </a:txBody>
                  <a:tcPr/>
                </a:tc>
                <a:tc>
                  <a:txBody>
                    <a:bodyPr/>
                    <a:lstStyle/>
                    <a:p>
                      <a:pPr algn="ctr">
                        <a:lnSpc>
                          <a:spcPct val="150000"/>
                        </a:lnSpc>
                      </a:pPr>
                      <a:r>
                        <a:rPr lang="en-US" sz="2000" b="1" kern="1200" dirty="0">
                          <a:solidFill>
                            <a:schemeClr val="lt1"/>
                          </a:solidFill>
                          <a:latin typeface="+mn-lt"/>
                          <a:ea typeface="+mn-ea"/>
                          <a:cs typeface="+mn-cs"/>
                        </a:rPr>
                        <a:t>Landing  Outcome</a:t>
                      </a:r>
                    </a:p>
                  </a:txBody>
                  <a:tcPr/>
                </a:tc>
                <a:extLst>
                  <a:ext uri="{0D108BD9-81ED-4DB2-BD59-A6C34878D82A}">
                    <a16:rowId xmlns:a16="http://schemas.microsoft.com/office/drawing/2014/main" val="2668087368"/>
                  </a:ext>
                </a:extLst>
              </a:tr>
              <a:tr h="572911">
                <a:tc>
                  <a:txBody>
                    <a:bodyPr/>
                    <a:lstStyle/>
                    <a:p>
                      <a:pPr marL="0" algn="l" defTabSz="914400" rtl="0" eaLnBrk="1" latinLnBrk="0" hangingPunct="1">
                        <a:lnSpc>
                          <a:spcPct val="150000"/>
                        </a:lnSpc>
                      </a:pPr>
                      <a:r>
                        <a:rPr lang="en-US" sz="1800" kern="1200" dirty="0">
                          <a:solidFill>
                            <a:schemeClr val="accent3">
                              <a:lumMod val="25000"/>
                            </a:schemeClr>
                          </a:solidFill>
                          <a:latin typeface="Abadi"/>
                          <a:ea typeface="+mn-ea"/>
                          <a:cs typeface="+mn-cs"/>
                        </a:rPr>
                        <a:t>2015</a:t>
                      </a:r>
                    </a:p>
                  </a:txBody>
                  <a:tcPr/>
                </a:tc>
                <a:tc>
                  <a:txBody>
                    <a:bodyPr/>
                    <a:lstStyle/>
                    <a:p>
                      <a:r>
                        <a:rPr lang="en-US" sz="1800" kern="1200" dirty="0">
                          <a:solidFill>
                            <a:schemeClr val="accent3">
                              <a:lumMod val="25000"/>
                            </a:schemeClr>
                          </a:solidFill>
                          <a:latin typeface="Abadi"/>
                          <a:ea typeface="+mn-ea"/>
                          <a:cs typeface="+mn-cs"/>
                        </a:rPr>
                        <a:t>F9 v1.1 B1012</a:t>
                      </a:r>
                    </a:p>
                  </a:txBody>
                  <a:tcPr marL="60960" marR="60960" marT="30480" marB="30480" anchor="ctr"/>
                </a:tc>
                <a:tc>
                  <a:txBody>
                    <a:bodyPr/>
                    <a:lstStyle/>
                    <a:p>
                      <a:r>
                        <a:rPr lang="en-US" sz="1800" kern="1200" dirty="0">
                          <a:solidFill>
                            <a:schemeClr val="accent3">
                              <a:lumMod val="25000"/>
                            </a:schemeClr>
                          </a:solidFill>
                          <a:latin typeface="Abadi"/>
                          <a:ea typeface="+mn-ea"/>
                          <a:cs typeface="+mn-cs"/>
                        </a:rPr>
                        <a:t>CCAFS LC-40</a:t>
                      </a:r>
                    </a:p>
                  </a:txBody>
                  <a:tcPr marL="60960" marR="60960" marT="30480" marB="30480" anchor="ctr"/>
                </a:tc>
                <a:tc>
                  <a:txBody>
                    <a:bodyPr/>
                    <a:lstStyle/>
                    <a:p>
                      <a:r>
                        <a:rPr lang="en-US" sz="1800" kern="1200" dirty="0">
                          <a:solidFill>
                            <a:schemeClr val="accent3">
                              <a:lumMod val="25000"/>
                            </a:schemeClr>
                          </a:solidFill>
                          <a:latin typeface="Abadi"/>
                          <a:ea typeface="+mn-ea"/>
                          <a:cs typeface="+mn-cs"/>
                        </a:rPr>
                        <a:t>Failure (drone ship)</a:t>
                      </a:r>
                    </a:p>
                  </a:txBody>
                  <a:tcPr marL="60960" marR="60960" marT="30480" marB="30480" anchor="ctr"/>
                </a:tc>
                <a:extLst>
                  <a:ext uri="{0D108BD9-81ED-4DB2-BD59-A6C34878D82A}">
                    <a16:rowId xmlns:a16="http://schemas.microsoft.com/office/drawing/2014/main" val="2856842507"/>
                  </a:ext>
                </a:extLst>
              </a:tr>
              <a:tr h="572911">
                <a:tc>
                  <a:txBody>
                    <a:bodyPr/>
                    <a:lstStyle/>
                    <a:p>
                      <a:pPr marL="0" algn="l" defTabSz="914400" rtl="0" eaLnBrk="1" latinLnBrk="0" hangingPunct="1">
                        <a:lnSpc>
                          <a:spcPct val="150000"/>
                        </a:lnSpc>
                      </a:pPr>
                      <a:r>
                        <a:rPr lang="en-US" sz="1800" kern="1200" dirty="0">
                          <a:solidFill>
                            <a:schemeClr val="accent3">
                              <a:lumMod val="25000"/>
                            </a:schemeClr>
                          </a:solidFill>
                          <a:latin typeface="Abadi"/>
                          <a:ea typeface="+mn-ea"/>
                          <a:cs typeface="+mn-cs"/>
                        </a:rPr>
                        <a:t>2015</a:t>
                      </a:r>
                    </a:p>
                  </a:txBody>
                  <a:tcPr/>
                </a:tc>
                <a:tc>
                  <a:txBody>
                    <a:bodyPr/>
                    <a:lstStyle/>
                    <a:p>
                      <a:r>
                        <a:rPr lang="en-US" sz="1800" kern="1200" dirty="0">
                          <a:solidFill>
                            <a:schemeClr val="accent3">
                              <a:lumMod val="25000"/>
                            </a:schemeClr>
                          </a:solidFill>
                          <a:latin typeface="Abadi"/>
                          <a:ea typeface="+mn-ea"/>
                          <a:cs typeface="+mn-cs"/>
                        </a:rPr>
                        <a:t>F9 v1.1 B1015</a:t>
                      </a:r>
                    </a:p>
                  </a:txBody>
                  <a:tcPr marL="60960" marR="60960" marT="30480" marB="30480" anchor="ctr"/>
                </a:tc>
                <a:tc>
                  <a:txBody>
                    <a:bodyPr/>
                    <a:lstStyle/>
                    <a:p>
                      <a:r>
                        <a:rPr lang="en-US" sz="1800" kern="1200" dirty="0">
                          <a:solidFill>
                            <a:schemeClr val="accent3">
                              <a:lumMod val="25000"/>
                            </a:schemeClr>
                          </a:solidFill>
                          <a:latin typeface="Abadi"/>
                          <a:ea typeface="+mn-ea"/>
                          <a:cs typeface="+mn-cs"/>
                        </a:rPr>
                        <a:t>CCAFS LC-40</a:t>
                      </a:r>
                    </a:p>
                  </a:txBody>
                  <a:tcPr marL="60960" marR="60960" marT="30480" marB="30480" anchor="ctr"/>
                </a:tc>
                <a:tc>
                  <a:txBody>
                    <a:bodyPr/>
                    <a:lstStyle/>
                    <a:p>
                      <a:r>
                        <a:rPr lang="en-US" sz="1800" kern="1200" dirty="0">
                          <a:solidFill>
                            <a:schemeClr val="accent3">
                              <a:lumMod val="25000"/>
                            </a:schemeClr>
                          </a:solidFill>
                          <a:latin typeface="Abadi"/>
                          <a:ea typeface="+mn-ea"/>
                          <a:cs typeface="+mn-cs"/>
                        </a:rPr>
                        <a:t>Failure (drone ship)</a:t>
                      </a:r>
                    </a:p>
                  </a:txBody>
                  <a:tcPr marL="60960" marR="60960" marT="30480" marB="30480" anchor="ctr"/>
                </a:tc>
                <a:extLst>
                  <a:ext uri="{0D108BD9-81ED-4DB2-BD59-A6C34878D82A}">
                    <a16:rowId xmlns:a16="http://schemas.microsoft.com/office/drawing/2014/main" val="51467407"/>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3525"/>
            <a:ext cx="10602840" cy="46434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rank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1039D2F8-2C94-45AF-BA26-5AC439565588}"/>
              </a:ext>
            </a:extLst>
          </p:cNvPr>
          <p:cNvGraphicFramePr>
            <a:graphicFrameLocks noGrp="1"/>
          </p:cNvGraphicFramePr>
          <p:nvPr>
            <p:extLst>
              <p:ext uri="{D42A27DB-BD31-4B8C-83A1-F6EECF244321}">
                <p14:modId xmlns:p14="http://schemas.microsoft.com/office/powerpoint/2010/main" val="1189982646"/>
              </p:ext>
            </p:extLst>
          </p:nvPr>
        </p:nvGraphicFramePr>
        <p:xfrm>
          <a:off x="1664529" y="2428933"/>
          <a:ext cx="8318711" cy="3596640"/>
        </p:xfrm>
        <a:graphic>
          <a:graphicData uri="http://schemas.openxmlformats.org/drawingml/2006/table">
            <a:tbl>
              <a:tblPr firstRow="1" bandRow="1">
                <a:tableStyleId>{5C22544A-7EE6-4342-B048-85BDC9FD1C3A}</a:tableStyleId>
              </a:tblPr>
              <a:tblGrid>
                <a:gridCol w="2900045">
                  <a:extLst>
                    <a:ext uri="{9D8B030D-6E8A-4147-A177-3AD203B41FA5}">
                      <a16:colId xmlns:a16="http://schemas.microsoft.com/office/drawing/2014/main" val="3716827866"/>
                    </a:ext>
                  </a:extLst>
                </a:gridCol>
                <a:gridCol w="2709333">
                  <a:extLst>
                    <a:ext uri="{9D8B030D-6E8A-4147-A177-3AD203B41FA5}">
                      <a16:colId xmlns:a16="http://schemas.microsoft.com/office/drawing/2014/main" val="2744060341"/>
                    </a:ext>
                  </a:extLst>
                </a:gridCol>
                <a:gridCol w="2709333">
                  <a:extLst>
                    <a:ext uri="{9D8B030D-6E8A-4147-A177-3AD203B41FA5}">
                      <a16:colId xmlns:a16="http://schemas.microsoft.com/office/drawing/2014/main" val="954623858"/>
                    </a:ext>
                  </a:extLst>
                </a:gridCol>
              </a:tblGrid>
              <a:tr h="370840">
                <a:tc>
                  <a:txBody>
                    <a:bodyPr/>
                    <a:lstStyle/>
                    <a:p>
                      <a:pPr algn="ctr" fontAlgn="ctr"/>
                      <a:r>
                        <a:rPr lang="en-US" sz="2200" kern="1200" dirty="0">
                          <a:solidFill>
                            <a:schemeClr val="bg1"/>
                          </a:solidFill>
                          <a:latin typeface="Abadi"/>
                          <a:ea typeface="+mn-ea"/>
                          <a:cs typeface="+mn-cs"/>
                        </a:rPr>
                        <a:t>Landing _Outcome</a:t>
                      </a:r>
                    </a:p>
                  </a:txBody>
                  <a:tcPr marL="60960" marR="60960" marT="30480" marB="30480" anchor="ctr"/>
                </a:tc>
                <a:tc>
                  <a:txBody>
                    <a:bodyPr/>
                    <a:lstStyle/>
                    <a:p>
                      <a:pPr algn="ctr"/>
                      <a:r>
                        <a:rPr lang="en-US" sz="2200" kern="1200" dirty="0">
                          <a:solidFill>
                            <a:schemeClr val="bg1"/>
                          </a:solidFill>
                          <a:latin typeface="Abadi"/>
                          <a:ea typeface="+mn-ea"/>
                          <a:cs typeface="+mn-cs"/>
                        </a:rPr>
                        <a:t>Count</a:t>
                      </a:r>
                    </a:p>
                  </a:txBody>
                  <a:tcPr/>
                </a:tc>
                <a:tc>
                  <a:txBody>
                    <a:bodyPr/>
                    <a:lstStyle/>
                    <a:p>
                      <a:pPr algn="ctr"/>
                      <a:r>
                        <a:rPr lang="en-US" sz="2200" kern="1200" dirty="0" err="1">
                          <a:solidFill>
                            <a:schemeClr val="bg1"/>
                          </a:solidFill>
                          <a:latin typeface="Abadi"/>
                          <a:ea typeface="+mn-ea"/>
                          <a:cs typeface="+mn-cs"/>
                        </a:rPr>
                        <a:t>Rank_no</a:t>
                      </a:r>
                      <a:endParaRPr lang="en-US" sz="2200" kern="1200" dirty="0">
                        <a:solidFill>
                          <a:schemeClr val="bg1"/>
                        </a:solidFill>
                        <a:latin typeface="Abadi"/>
                        <a:ea typeface="+mn-ea"/>
                        <a:cs typeface="+mn-cs"/>
                      </a:endParaRPr>
                    </a:p>
                  </a:txBody>
                  <a:tcPr/>
                </a:tc>
                <a:extLst>
                  <a:ext uri="{0D108BD9-81ED-4DB2-BD59-A6C34878D82A}">
                    <a16:rowId xmlns:a16="http://schemas.microsoft.com/office/drawing/2014/main" val="3711290926"/>
                  </a:ext>
                </a:extLst>
              </a:tr>
              <a:tr h="370840">
                <a:tc>
                  <a:txBody>
                    <a:bodyPr/>
                    <a:lstStyle/>
                    <a:p>
                      <a:r>
                        <a:rPr lang="en-US" sz="2200" kern="1200">
                          <a:solidFill>
                            <a:schemeClr val="accent3">
                              <a:lumMod val="25000"/>
                            </a:schemeClr>
                          </a:solidFill>
                          <a:latin typeface="Abadi"/>
                          <a:ea typeface="+mn-ea"/>
                          <a:cs typeface="+mn-cs"/>
                        </a:rPr>
                        <a:t>No attempt</a:t>
                      </a:r>
                    </a:p>
                  </a:txBody>
                  <a:tcPr marL="60960" marR="60960" marT="30480" marB="30480" anchor="ctr"/>
                </a:tc>
                <a:tc>
                  <a:txBody>
                    <a:bodyPr/>
                    <a:lstStyle/>
                    <a:p>
                      <a:r>
                        <a:rPr lang="en-US" sz="2200" kern="1200">
                          <a:solidFill>
                            <a:schemeClr val="accent3">
                              <a:lumMod val="25000"/>
                            </a:schemeClr>
                          </a:solidFill>
                          <a:latin typeface="Abadi"/>
                          <a:ea typeface="+mn-ea"/>
                          <a:cs typeface="+mn-cs"/>
                        </a:rPr>
                        <a:t>10</a:t>
                      </a:r>
                    </a:p>
                  </a:txBody>
                  <a:tcPr marL="60960" marR="60960" marT="30480" marB="30480" anchor="ctr"/>
                </a:tc>
                <a:tc>
                  <a:txBody>
                    <a:bodyPr/>
                    <a:lstStyle/>
                    <a:p>
                      <a:r>
                        <a:rPr lang="en-US" sz="2200" kern="1200">
                          <a:solidFill>
                            <a:schemeClr val="accent3">
                              <a:lumMod val="25000"/>
                            </a:schemeClr>
                          </a:solidFill>
                          <a:latin typeface="Abadi"/>
                          <a:ea typeface="+mn-ea"/>
                          <a:cs typeface="+mn-cs"/>
                        </a:rPr>
                        <a:t>8</a:t>
                      </a:r>
                    </a:p>
                  </a:txBody>
                  <a:tcPr marL="60960" marR="60960" marT="30480" marB="30480" anchor="ctr"/>
                </a:tc>
                <a:extLst>
                  <a:ext uri="{0D108BD9-81ED-4DB2-BD59-A6C34878D82A}">
                    <a16:rowId xmlns:a16="http://schemas.microsoft.com/office/drawing/2014/main" val="622745063"/>
                  </a:ext>
                </a:extLst>
              </a:tr>
              <a:tr h="370840">
                <a:tc>
                  <a:txBody>
                    <a:bodyPr/>
                    <a:lstStyle/>
                    <a:p>
                      <a:r>
                        <a:rPr lang="en-US" sz="2200" kern="1200">
                          <a:solidFill>
                            <a:schemeClr val="accent3">
                              <a:lumMod val="25000"/>
                            </a:schemeClr>
                          </a:solidFill>
                          <a:latin typeface="Abadi"/>
                          <a:ea typeface="+mn-ea"/>
                          <a:cs typeface="+mn-cs"/>
                        </a:rPr>
                        <a:t>Failure (drone ship)</a:t>
                      </a:r>
                    </a:p>
                  </a:txBody>
                  <a:tcPr marL="60960" marR="60960" marT="30480" marB="30480" anchor="ctr"/>
                </a:tc>
                <a:tc>
                  <a:txBody>
                    <a:bodyPr/>
                    <a:lstStyle/>
                    <a:p>
                      <a:r>
                        <a:rPr lang="en-US" sz="2200" kern="1200">
                          <a:solidFill>
                            <a:schemeClr val="accent3">
                              <a:lumMod val="25000"/>
                            </a:schemeClr>
                          </a:solidFill>
                          <a:latin typeface="Abadi"/>
                          <a:ea typeface="+mn-ea"/>
                          <a:cs typeface="+mn-cs"/>
                        </a:rPr>
                        <a:t>5</a:t>
                      </a:r>
                    </a:p>
                  </a:txBody>
                  <a:tcPr marL="60960" marR="60960" marT="30480" marB="30480" anchor="ctr"/>
                </a:tc>
                <a:tc>
                  <a:txBody>
                    <a:bodyPr/>
                    <a:lstStyle/>
                    <a:p>
                      <a:r>
                        <a:rPr lang="en-US" sz="2200" kern="1200">
                          <a:solidFill>
                            <a:schemeClr val="accent3">
                              <a:lumMod val="25000"/>
                            </a:schemeClr>
                          </a:solidFill>
                          <a:latin typeface="Abadi"/>
                          <a:ea typeface="+mn-ea"/>
                          <a:cs typeface="+mn-cs"/>
                        </a:rPr>
                        <a:t>5</a:t>
                      </a:r>
                    </a:p>
                  </a:txBody>
                  <a:tcPr marL="60960" marR="60960" marT="30480" marB="30480" anchor="ctr"/>
                </a:tc>
                <a:extLst>
                  <a:ext uri="{0D108BD9-81ED-4DB2-BD59-A6C34878D82A}">
                    <a16:rowId xmlns:a16="http://schemas.microsoft.com/office/drawing/2014/main" val="39685756"/>
                  </a:ext>
                </a:extLst>
              </a:tr>
              <a:tr h="370840">
                <a:tc>
                  <a:txBody>
                    <a:bodyPr/>
                    <a:lstStyle/>
                    <a:p>
                      <a:r>
                        <a:rPr lang="en-US" sz="2200" kern="1200">
                          <a:solidFill>
                            <a:schemeClr val="accent3">
                              <a:lumMod val="25000"/>
                            </a:schemeClr>
                          </a:solidFill>
                          <a:latin typeface="Abadi"/>
                          <a:ea typeface="+mn-ea"/>
                          <a:cs typeface="+mn-cs"/>
                        </a:rPr>
                        <a:t>Success (drone ship)</a:t>
                      </a:r>
                    </a:p>
                  </a:txBody>
                  <a:tcPr marL="60960" marR="60960" marT="30480" marB="30480" anchor="ctr"/>
                </a:tc>
                <a:tc>
                  <a:txBody>
                    <a:bodyPr/>
                    <a:lstStyle/>
                    <a:p>
                      <a:r>
                        <a:rPr lang="en-US" sz="2200" kern="1200">
                          <a:solidFill>
                            <a:schemeClr val="accent3">
                              <a:lumMod val="25000"/>
                            </a:schemeClr>
                          </a:solidFill>
                          <a:latin typeface="Abadi"/>
                          <a:ea typeface="+mn-ea"/>
                          <a:cs typeface="+mn-cs"/>
                        </a:rPr>
                        <a:t>5</a:t>
                      </a:r>
                    </a:p>
                  </a:txBody>
                  <a:tcPr marL="60960" marR="60960" marT="30480" marB="30480" anchor="ctr"/>
                </a:tc>
                <a:tc>
                  <a:txBody>
                    <a:bodyPr/>
                    <a:lstStyle/>
                    <a:p>
                      <a:r>
                        <a:rPr lang="en-US" sz="2200" kern="1200">
                          <a:solidFill>
                            <a:schemeClr val="accent3">
                              <a:lumMod val="25000"/>
                            </a:schemeClr>
                          </a:solidFill>
                          <a:latin typeface="Abadi"/>
                          <a:ea typeface="+mn-ea"/>
                          <a:cs typeface="+mn-cs"/>
                        </a:rPr>
                        <a:t>5</a:t>
                      </a:r>
                    </a:p>
                  </a:txBody>
                  <a:tcPr marL="60960" marR="60960" marT="30480" marB="30480" anchor="ctr"/>
                </a:tc>
                <a:extLst>
                  <a:ext uri="{0D108BD9-81ED-4DB2-BD59-A6C34878D82A}">
                    <a16:rowId xmlns:a16="http://schemas.microsoft.com/office/drawing/2014/main" val="2929456951"/>
                  </a:ext>
                </a:extLst>
              </a:tr>
              <a:tr h="370840">
                <a:tc>
                  <a:txBody>
                    <a:bodyPr/>
                    <a:lstStyle/>
                    <a:p>
                      <a:r>
                        <a:rPr lang="en-US" sz="2200" kern="1200">
                          <a:solidFill>
                            <a:schemeClr val="accent3">
                              <a:lumMod val="25000"/>
                            </a:schemeClr>
                          </a:solidFill>
                          <a:latin typeface="Abadi"/>
                          <a:ea typeface="+mn-ea"/>
                          <a:cs typeface="+mn-cs"/>
                        </a:rPr>
                        <a:t>Success (ground pad)</a:t>
                      </a:r>
                    </a:p>
                  </a:txBody>
                  <a:tcPr marL="60960" marR="60960" marT="30480" marB="30480" anchor="ctr"/>
                </a:tc>
                <a:tc>
                  <a:txBody>
                    <a:bodyPr/>
                    <a:lstStyle/>
                    <a:p>
                      <a:r>
                        <a:rPr lang="en-US" sz="2200" kern="1200">
                          <a:solidFill>
                            <a:schemeClr val="accent3">
                              <a:lumMod val="25000"/>
                            </a:schemeClr>
                          </a:solidFill>
                          <a:latin typeface="Abadi"/>
                          <a:ea typeface="+mn-ea"/>
                          <a:cs typeface="+mn-cs"/>
                        </a:rPr>
                        <a:t>5</a:t>
                      </a:r>
                    </a:p>
                  </a:txBody>
                  <a:tcPr marL="60960" marR="60960" marT="30480" marB="30480" anchor="ctr"/>
                </a:tc>
                <a:tc>
                  <a:txBody>
                    <a:bodyPr/>
                    <a:lstStyle/>
                    <a:p>
                      <a:r>
                        <a:rPr lang="en-US" sz="2200" kern="1200">
                          <a:solidFill>
                            <a:schemeClr val="accent3">
                              <a:lumMod val="25000"/>
                            </a:schemeClr>
                          </a:solidFill>
                          <a:latin typeface="Abadi"/>
                          <a:ea typeface="+mn-ea"/>
                          <a:cs typeface="+mn-cs"/>
                        </a:rPr>
                        <a:t>5</a:t>
                      </a:r>
                    </a:p>
                  </a:txBody>
                  <a:tcPr marL="60960" marR="60960" marT="30480" marB="30480" anchor="ctr"/>
                </a:tc>
                <a:extLst>
                  <a:ext uri="{0D108BD9-81ED-4DB2-BD59-A6C34878D82A}">
                    <a16:rowId xmlns:a16="http://schemas.microsoft.com/office/drawing/2014/main" val="3237703826"/>
                  </a:ext>
                </a:extLst>
              </a:tr>
              <a:tr h="370840">
                <a:tc>
                  <a:txBody>
                    <a:bodyPr/>
                    <a:lstStyle/>
                    <a:p>
                      <a:r>
                        <a:rPr lang="en-US" sz="2200" kern="1200">
                          <a:solidFill>
                            <a:schemeClr val="accent3">
                              <a:lumMod val="25000"/>
                            </a:schemeClr>
                          </a:solidFill>
                          <a:latin typeface="Abadi"/>
                          <a:ea typeface="+mn-ea"/>
                          <a:cs typeface="+mn-cs"/>
                        </a:rPr>
                        <a:t>Controlled (ocean)</a:t>
                      </a:r>
                    </a:p>
                  </a:txBody>
                  <a:tcPr marL="60960" marR="60960" marT="30480" marB="30480" anchor="ctr"/>
                </a:tc>
                <a:tc>
                  <a:txBody>
                    <a:bodyPr/>
                    <a:lstStyle/>
                    <a:p>
                      <a:r>
                        <a:rPr lang="en-US" sz="2200" kern="1200">
                          <a:solidFill>
                            <a:schemeClr val="accent3">
                              <a:lumMod val="25000"/>
                            </a:schemeClr>
                          </a:solidFill>
                          <a:latin typeface="Abadi"/>
                          <a:ea typeface="+mn-ea"/>
                          <a:cs typeface="+mn-cs"/>
                        </a:rPr>
                        <a:t>3</a:t>
                      </a:r>
                    </a:p>
                  </a:txBody>
                  <a:tcPr marL="60960" marR="60960" marT="30480" marB="30480" anchor="ctr"/>
                </a:tc>
                <a:tc>
                  <a:txBody>
                    <a:bodyPr/>
                    <a:lstStyle/>
                    <a:p>
                      <a:r>
                        <a:rPr lang="en-US" sz="2200" kern="1200">
                          <a:solidFill>
                            <a:schemeClr val="accent3">
                              <a:lumMod val="25000"/>
                            </a:schemeClr>
                          </a:solidFill>
                          <a:latin typeface="Abadi"/>
                          <a:ea typeface="+mn-ea"/>
                          <a:cs typeface="+mn-cs"/>
                        </a:rPr>
                        <a:t>4</a:t>
                      </a:r>
                    </a:p>
                  </a:txBody>
                  <a:tcPr marL="60960" marR="60960" marT="30480" marB="30480" anchor="ctr"/>
                </a:tc>
                <a:extLst>
                  <a:ext uri="{0D108BD9-81ED-4DB2-BD59-A6C34878D82A}">
                    <a16:rowId xmlns:a16="http://schemas.microsoft.com/office/drawing/2014/main" val="85569478"/>
                  </a:ext>
                </a:extLst>
              </a:tr>
              <a:tr h="370840">
                <a:tc>
                  <a:txBody>
                    <a:bodyPr/>
                    <a:lstStyle/>
                    <a:p>
                      <a:r>
                        <a:rPr lang="en-US" sz="2200" kern="1200">
                          <a:solidFill>
                            <a:schemeClr val="accent3">
                              <a:lumMod val="25000"/>
                            </a:schemeClr>
                          </a:solidFill>
                          <a:latin typeface="Abadi"/>
                          <a:ea typeface="+mn-ea"/>
                          <a:cs typeface="+mn-cs"/>
                        </a:rPr>
                        <a:t>Uncontrolled (ocean)</a:t>
                      </a:r>
                    </a:p>
                  </a:txBody>
                  <a:tcPr marL="60960" marR="60960" marT="30480" marB="30480" anchor="ctr"/>
                </a:tc>
                <a:tc>
                  <a:txBody>
                    <a:bodyPr/>
                    <a:lstStyle/>
                    <a:p>
                      <a:r>
                        <a:rPr lang="en-US" sz="2200" kern="1200">
                          <a:solidFill>
                            <a:schemeClr val="accent3">
                              <a:lumMod val="25000"/>
                            </a:schemeClr>
                          </a:solidFill>
                          <a:latin typeface="Abadi"/>
                          <a:ea typeface="+mn-ea"/>
                          <a:cs typeface="+mn-cs"/>
                        </a:rPr>
                        <a:t>2</a:t>
                      </a:r>
                    </a:p>
                  </a:txBody>
                  <a:tcPr marL="60960" marR="60960" marT="30480" marB="30480" anchor="ctr"/>
                </a:tc>
                <a:tc>
                  <a:txBody>
                    <a:bodyPr/>
                    <a:lstStyle/>
                    <a:p>
                      <a:r>
                        <a:rPr lang="en-US" sz="2200" kern="1200">
                          <a:solidFill>
                            <a:schemeClr val="accent3">
                              <a:lumMod val="25000"/>
                            </a:schemeClr>
                          </a:solidFill>
                          <a:latin typeface="Abadi"/>
                          <a:ea typeface="+mn-ea"/>
                          <a:cs typeface="+mn-cs"/>
                        </a:rPr>
                        <a:t>3</a:t>
                      </a:r>
                    </a:p>
                  </a:txBody>
                  <a:tcPr marL="60960" marR="60960" marT="30480" marB="30480" anchor="ctr"/>
                </a:tc>
                <a:extLst>
                  <a:ext uri="{0D108BD9-81ED-4DB2-BD59-A6C34878D82A}">
                    <a16:rowId xmlns:a16="http://schemas.microsoft.com/office/drawing/2014/main" val="2050722756"/>
                  </a:ext>
                </a:extLst>
              </a:tr>
              <a:tr h="370840">
                <a:tc>
                  <a:txBody>
                    <a:bodyPr/>
                    <a:lstStyle/>
                    <a:p>
                      <a:r>
                        <a:rPr lang="en-US" sz="2200" kern="1200">
                          <a:solidFill>
                            <a:schemeClr val="accent3">
                              <a:lumMod val="25000"/>
                            </a:schemeClr>
                          </a:solidFill>
                          <a:latin typeface="Abadi"/>
                          <a:ea typeface="+mn-ea"/>
                          <a:cs typeface="+mn-cs"/>
                        </a:rPr>
                        <a:t>Failure (parachute)</a:t>
                      </a:r>
                    </a:p>
                  </a:txBody>
                  <a:tcPr marL="60960" marR="60960" marT="30480" marB="30480" anchor="ctr"/>
                </a:tc>
                <a:tc>
                  <a:txBody>
                    <a:bodyPr/>
                    <a:lstStyle/>
                    <a:p>
                      <a:r>
                        <a:rPr lang="en-US" sz="2200" kern="1200">
                          <a:solidFill>
                            <a:schemeClr val="accent3">
                              <a:lumMod val="25000"/>
                            </a:schemeClr>
                          </a:solidFill>
                          <a:latin typeface="Abadi"/>
                          <a:ea typeface="+mn-ea"/>
                          <a:cs typeface="+mn-cs"/>
                        </a:rPr>
                        <a:t>1</a:t>
                      </a:r>
                    </a:p>
                  </a:txBody>
                  <a:tcPr marL="60960" marR="60960" marT="30480" marB="30480" anchor="ctr"/>
                </a:tc>
                <a:tc>
                  <a:txBody>
                    <a:bodyPr/>
                    <a:lstStyle/>
                    <a:p>
                      <a:r>
                        <a:rPr lang="en-US" sz="2200" kern="1200">
                          <a:solidFill>
                            <a:schemeClr val="accent3">
                              <a:lumMod val="25000"/>
                            </a:schemeClr>
                          </a:solidFill>
                          <a:latin typeface="Abadi"/>
                          <a:ea typeface="+mn-ea"/>
                          <a:cs typeface="+mn-cs"/>
                        </a:rPr>
                        <a:t>1</a:t>
                      </a:r>
                    </a:p>
                  </a:txBody>
                  <a:tcPr marL="60960" marR="60960" marT="30480" marB="30480" anchor="ctr"/>
                </a:tc>
                <a:extLst>
                  <a:ext uri="{0D108BD9-81ED-4DB2-BD59-A6C34878D82A}">
                    <a16:rowId xmlns:a16="http://schemas.microsoft.com/office/drawing/2014/main" val="1435787867"/>
                  </a:ext>
                </a:extLst>
              </a:tr>
              <a:tr h="370840">
                <a:tc>
                  <a:txBody>
                    <a:bodyPr/>
                    <a:lstStyle/>
                    <a:p>
                      <a:r>
                        <a:rPr lang="en-US" sz="2200" kern="1200">
                          <a:solidFill>
                            <a:schemeClr val="accent3">
                              <a:lumMod val="25000"/>
                            </a:schemeClr>
                          </a:solidFill>
                          <a:latin typeface="Abadi"/>
                          <a:ea typeface="+mn-ea"/>
                          <a:cs typeface="+mn-cs"/>
                        </a:rPr>
                        <a:t>Precluded (drone ship)</a:t>
                      </a:r>
                    </a:p>
                  </a:txBody>
                  <a:tcPr marL="60960" marR="60960" marT="30480" marB="30480" anchor="ctr"/>
                </a:tc>
                <a:tc>
                  <a:txBody>
                    <a:bodyPr/>
                    <a:lstStyle/>
                    <a:p>
                      <a:r>
                        <a:rPr lang="en-US" sz="2200" kern="1200">
                          <a:solidFill>
                            <a:schemeClr val="accent3">
                              <a:lumMod val="25000"/>
                            </a:schemeClr>
                          </a:solidFill>
                          <a:latin typeface="Abadi"/>
                          <a:ea typeface="+mn-ea"/>
                          <a:cs typeface="+mn-cs"/>
                        </a:rPr>
                        <a:t>1</a:t>
                      </a:r>
                    </a:p>
                  </a:txBody>
                  <a:tcPr marL="60960" marR="60960" marT="30480" marB="30480" anchor="ctr"/>
                </a:tc>
                <a:tc>
                  <a:txBody>
                    <a:bodyPr/>
                    <a:lstStyle/>
                    <a:p>
                      <a:r>
                        <a:rPr lang="en-US" sz="2200" kern="1200" dirty="0">
                          <a:solidFill>
                            <a:schemeClr val="accent3">
                              <a:lumMod val="25000"/>
                            </a:schemeClr>
                          </a:solidFill>
                          <a:latin typeface="Abadi"/>
                          <a:ea typeface="+mn-ea"/>
                          <a:cs typeface="+mn-cs"/>
                        </a:rPr>
                        <a:t>1</a:t>
                      </a:r>
                    </a:p>
                  </a:txBody>
                  <a:tcPr marL="60960" marR="60960" marT="30480" marB="30480" anchor="ctr"/>
                </a:tc>
                <a:extLst>
                  <a:ext uri="{0D108BD9-81ED-4DB2-BD59-A6C34878D82A}">
                    <a16:rowId xmlns:a16="http://schemas.microsoft.com/office/drawing/2014/main" val="3061406762"/>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09" y="4667251"/>
            <a:ext cx="10821915" cy="1489710"/>
          </a:xfrm>
          <a:prstGeom prst="rect">
            <a:avLst/>
          </a:prstGeom>
        </p:spPr>
        <p:txBody>
          <a:bodyPr lIns="91440" tIns="45720" rIns="91440" bIns="45720" anchor="t">
            <a:normAutofit/>
          </a:bodyPr>
          <a:lstStyle/>
          <a:p>
            <a:r>
              <a:rPr lang="en-US" sz="2200" dirty="0">
                <a:solidFill>
                  <a:schemeClr val="accent3">
                    <a:lumMod val="25000"/>
                  </a:schemeClr>
                </a:solidFill>
                <a:latin typeface="Abadi" panose="020B0604020104020204" pitchFamily="34" charset="0"/>
              </a:rPr>
              <a:t>All launch sites are in proximity to the equator and the coast. </a:t>
            </a: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The launch sites in close proximity to the coast are for safety reasons.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Location Analysis</a:t>
            </a:r>
          </a:p>
        </p:txBody>
      </p:sp>
      <p:pic>
        <p:nvPicPr>
          <p:cNvPr id="4" name="Picture 3">
            <a:extLst>
              <a:ext uri="{FF2B5EF4-FFF2-40B4-BE49-F238E27FC236}">
                <a16:creationId xmlns:a16="http://schemas.microsoft.com/office/drawing/2014/main" id="{16A1E4B2-5F9B-4D63-BD8A-15DDDC6810FA}"/>
              </a:ext>
            </a:extLst>
          </p:cNvPr>
          <p:cNvPicPr>
            <a:picLocks noChangeAspect="1"/>
          </p:cNvPicPr>
          <p:nvPr/>
        </p:nvPicPr>
        <p:blipFill>
          <a:blip r:embed="rId3"/>
          <a:stretch>
            <a:fillRect/>
          </a:stretch>
        </p:blipFill>
        <p:spPr>
          <a:xfrm>
            <a:off x="579120" y="1461771"/>
            <a:ext cx="2821303" cy="2831407"/>
          </a:xfrm>
          <a:prstGeom prst="rect">
            <a:avLst/>
          </a:prstGeom>
        </p:spPr>
      </p:pic>
      <p:pic>
        <p:nvPicPr>
          <p:cNvPr id="6" name="Picture 5">
            <a:extLst>
              <a:ext uri="{FF2B5EF4-FFF2-40B4-BE49-F238E27FC236}">
                <a16:creationId xmlns:a16="http://schemas.microsoft.com/office/drawing/2014/main" id="{15CD56C7-1F07-4231-BCB8-1E27286785EF}"/>
              </a:ext>
            </a:extLst>
          </p:cNvPr>
          <p:cNvPicPr>
            <a:picLocks noChangeAspect="1"/>
          </p:cNvPicPr>
          <p:nvPr/>
        </p:nvPicPr>
        <p:blipFill>
          <a:blip r:embed="rId4"/>
          <a:stretch>
            <a:fillRect/>
          </a:stretch>
        </p:blipFill>
        <p:spPr>
          <a:xfrm>
            <a:off x="3581399" y="1461772"/>
            <a:ext cx="3093721" cy="2831406"/>
          </a:xfrm>
          <a:prstGeom prst="rect">
            <a:avLst/>
          </a:prstGeom>
        </p:spPr>
      </p:pic>
      <p:pic>
        <p:nvPicPr>
          <p:cNvPr id="9" name="Picture 8">
            <a:extLst>
              <a:ext uri="{FF2B5EF4-FFF2-40B4-BE49-F238E27FC236}">
                <a16:creationId xmlns:a16="http://schemas.microsoft.com/office/drawing/2014/main" id="{7931ABA9-7EED-45C3-8539-BB33CC4F08A8}"/>
              </a:ext>
            </a:extLst>
          </p:cNvPr>
          <p:cNvPicPr>
            <a:picLocks noChangeAspect="1"/>
          </p:cNvPicPr>
          <p:nvPr/>
        </p:nvPicPr>
        <p:blipFill>
          <a:blip r:embed="rId5"/>
          <a:stretch>
            <a:fillRect/>
          </a:stretch>
        </p:blipFill>
        <p:spPr>
          <a:xfrm>
            <a:off x="6918960" y="1461772"/>
            <a:ext cx="4693920" cy="2831407"/>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927600"/>
            <a:ext cx="11027899" cy="124936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KSC LC 39A Launch site has the highest success rate compared to all launch sites</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Location and Success Rate</a:t>
            </a:r>
          </a:p>
        </p:txBody>
      </p:sp>
      <p:pic>
        <p:nvPicPr>
          <p:cNvPr id="2" name="Picture 1">
            <a:extLst>
              <a:ext uri="{FF2B5EF4-FFF2-40B4-BE49-F238E27FC236}">
                <a16:creationId xmlns:a16="http://schemas.microsoft.com/office/drawing/2014/main" id="{EE671F42-444B-4C09-A1BC-4FCCA17E6E0A}"/>
              </a:ext>
            </a:extLst>
          </p:cNvPr>
          <p:cNvPicPr>
            <a:picLocks noChangeAspect="1"/>
          </p:cNvPicPr>
          <p:nvPr/>
        </p:nvPicPr>
        <p:blipFill>
          <a:blip r:embed="rId3"/>
          <a:stretch>
            <a:fillRect/>
          </a:stretch>
        </p:blipFill>
        <p:spPr>
          <a:xfrm>
            <a:off x="465211" y="1550696"/>
            <a:ext cx="2751405" cy="2666628"/>
          </a:xfrm>
          <a:prstGeom prst="rect">
            <a:avLst/>
          </a:prstGeom>
        </p:spPr>
      </p:pic>
      <p:pic>
        <p:nvPicPr>
          <p:cNvPr id="4" name="Picture 3">
            <a:extLst>
              <a:ext uri="{FF2B5EF4-FFF2-40B4-BE49-F238E27FC236}">
                <a16:creationId xmlns:a16="http://schemas.microsoft.com/office/drawing/2014/main" id="{74DBDAE6-775B-4232-BF84-1F6182941636}"/>
              </a:ext>
            </a:extLst>
          </p:cNvPr>
          <p:cNvPicPr>
            <a:picLocks noChangeAspect="1"/>
          </p:cNvPicPr>
          <p:nvPr/>
        </p:nvPicPr>
        <p:blipFill>
          <a:blip r:embed="rId4"/>
          <a:stretch>
            <a:fillRect/>
          </a:stretch>
        </p:blipFill>
        <p:spPr>
          <a:xfrm>
            <a:off x="3455035" y="1529013"/>
            <a:ext cx="2712085" cy="2709994"/>
          </a:xfrm>
          <a:prstGeom prst="rect">
            <a:avLst/>
          </a:prstGeom>
        </p:spPr>
      </p:pic>
      <p:pic>
        <p:nvPicPr>
          <p:cNvPr id="6" name="Picture 5">
            <a:extLst>
              <a:ext uri="{FF2B5EF4-FFF2-40B4-BE49-F238E27FC236}">
                <a16:creationId xmlns:a16="http://schemas.microsoft.com/office/drawing/2014/main" id="{F194CF60-4181-43DD-B232-3FA549C39549}"/>
              </a:ext>
            </a:extLst>
          </p:cNvPr>
          <p:cNvPicPr>
            <a:picLocks noChangeAspect="1"/>
          </p:cNvPicPr>
          <p:nvPr/>
        </p:nvPicPr>
        <p:blipFill>
          <a:blip r:embed="rId5"/>
          <a:stretch>
            <a:fillRect/>
          </a:stretch>
        </p:blipFill>
        <p:spPr>
          <a:xfrm>
            <a:off x="6334419" y="1529013"/>
            <a:ext cx="2945733" cy="2709994"/>
          </a:xfrm>
          <a:prstGeom prst="rect">
            <a:avLst/>
          </a:prstGeom>
        </p:spPr>
      </p:pic>
      <p:pic>
        <p:nvPicPr>
          <p:cNvPr id="7" name="Picture 6">
            <a:extLst>
              <a:ext uri="{FF2B5EF4-FFF2-40B4-BE49-F238E27FC236}">
                <a16:creationId xmlns:a16="http://schemas.microsoft.com/office/drawing/2014/main" id="{C6A67EE8-5BA2-45A5-83FB-744B03505F1A}"/>
              </a:ext>
            </a:extLst>
          </p:cNvPr>
          <p:cNvPicPr>
            <a:picLocks noChangeAspect="1"/>
          </p:cNvPicPr>
          <p:nvPr/>
        </p:nvPicPr>
        <p:blipFill>
          <a:blip r:embed="rId6"/>
          <a:stretch>
            <a:fillRect/>
          </a:stretch>
        </p:blipFill>
        <p:spPr>
          <a:xfrm>
            <a:off x="9451019" y="1507330"/>
            <a:ext cx="2346890" cy="270999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066800" y="4884738"/>
            <a:ext cx="11125200" cy="1435100"/>
          </a:xfrm>
          <a:prstGeom prst="rect">
            <a:avLst/>
          </a:prstGeom>
        </p:spPr>
        <p:txBody>
          <a:bodyPr lIns="91440" tIns="45720" rIns="91440" bIns="45720" anchor="t">
            <a:normAutofit fontScale="85000" lnSpcReduction="10000"/>
          </a:bodyPr>
          <a:lstStyle/>
          <a:p>
            <a:pPr>
              <a:lnSpc>
                <a:spcPct val="110000"/>
              </a:lnSpc>
            </a:pPr>
            <a:r>
              <a:rPr lang="en-US" sz="2200" dirty="0">
                <a:solidFill>
                  <a:schemeClr val="accent3">
                    <a:lumMod val="25000"/>
                  </a:schemeClr>
                </a:solidFill>
                <a:latin typeface="Abadi" panose="020B0604020104020204" pitchFamily="34" charset="0"/>
              </a:rPr>
              <a:t>Launch sites are in close proximity to coastline.</a:t>
            </a:r>
          </a:p>
          <a:p>
            <a:pPr marL="0" indent="0">
              <a:lnSpc>
                <a:spcPct val="110000"/>
              </a:lnSpc>
              <a:buNone/>
            </a:pPr>
            <a:endParaRPr lang="en-US" sz="2200" dirty="0">
              <a:solidFill>
                <a:schemeClr val="accent3">
                  <a:lumMod val="25000"/>
                </a:schemeClr>
              </a:solidFill>
              <a:latin typeface="Abadi" panose="020B0604020104020204" pitchFamily="34" charset="0"/>
            </a:endParaRPr>
          </a:p>
          <a:p>
            <a:pPr>
              <a:lnSpc>
                <a:spcPct val="110000"/>
              </a:lnSpc>
            </a:pPr>
            <a:r>
              <a:rPr lang="en-US" sz="2200" dirty="0">
                <a:solidFill>
                  <a:schemeClr val="accent3">
                    <a:lumMod val="25000"/>
                  </a:schemeClr>
                </a:solidFill>
                <a:latin typeface="Abadi" panose="020B0604020104020204" pitchFamily="34" charset="0"/>
              </a:rPr>
              <a:t>Launch sites are not in close proximity to cities, which minimizes danger to population dense areas.</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between a launch site to its proximities</a:t>
            </a:r>
          </a:p>
        </p:txBody>
      </p:sp>
      <p:pic>
        <p:nvPicPr>
          <p:cNvPr id="2" name="Picture 1">
            <a:extLst>
              <a:ext uri="{FF2B5EF4-FFF2-40B4-BE49-F238E27FC236}">
                <a16:creationId xmlns:a16="http://schemas.microsoft.com/office/drawing/2014/main" id="{3E5AECE4-0237-4EC7-985B-7821953969BB}"/>
              </a:ext>
            </a:extLst>
          </p:cNvPr>
          <p:cNvPicPr>
            <a:picLocks noChangeAspect="1"/>
          </p:cNvPicPr>
          <p:nvPr/>
        </p:nvPicPr>
        <p:blipFill>
          <a:blip r:embed="rId4"/>
          <a:stretch>
            <a:fillRect/>
          </a:stretch>
        </p:blipFill>
        <p:spPr>
          <a:xfrm>
            <a:off x="609600" y="1524000"/>
            <a:ext cx="10964790" cy="3157722"/>
          </a:xfrm>
          <a:prstGeom prst="rect">
            <a:avLst/>
          </a:prstGeom>
        </p:spPr>
      </p:pic>
    </p:spTree>
    <p:extLst>
      <p:ext uri="{BB962C8B-B14F-4D97-AF65-F5344CB8AC3E}">
        <p14:creationId xmlns:p14="http://schemas.microsoft.com/office/powerpoint/2010/main" val="232499080"/>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6" name="Content Placeholder 2">
            <a:extLst>
              <a:ext uri="{FF2B5EF4-FFF2-40B4-BE49-F238E27FC236}">
                <a16:creationId xmlns:a16="http://schemas.microsoft.com/office/drawing/2014/main" id="{7DB8954D-4EFF-4F82-8389-9813128F3CC0}"/>
              </a:ext>
            </a:extLst>
          </p:cNvPr>
          <p:cNvSpPr txBox="1">
            <a:spLocks/>
          </p:cNvSpPr>
          <p:nvPr/>
        </p:nvSpPr>
        <p:spPr>
          <a:xfrm>
            <a:off x="770011" y="1450886"/>
            <a:ext cx="10612364" cy="4976325"/>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500" dirty="0">
                <a:solidFill>
                  <a:schemeClr val="accent3">
                    <a:lumMod val="25000"/>
                  </a:schemeClr>
                </a:solidFill>
                <a:latin typeface="Abadi" panose="020B0604020104020204" pitchFamily="34" charset="0"/>
              </a:rPr>
              <a:t>Space Exploration Technologies Corp. (doing business as SpaceX) is an American spacecraft manufacturer, space launch provider, and a satellite communications corporation headquartered in Hawthorne, California.</a:t>
            </a:r>
          </a:p>
          <a:p>
            <a:pPr>
              <a:lnSpc>
                <a:spcPct val="100000"/>
              </a:lnSpc>
              <a:spcBef>
                <a:spcPts val="1400"/>
              </a:spcBef>
            </a:pPr>
            <a:endParaRPr lang="en-US" sz="2500" dirty="0">
              <a:solidFill>
                <a:schemeClr val="accent3">
                  <a:lumMod val="25000"/>
                </a:schemeClr>
              </a:solidFill>
              <a:latin typeface="Abadi" panose="020B0604020104020204" pitchFamily="34" charset="0"/>
            </a:endParaRPr>
          </a:p>
          <a:p>
            <a:pPr>
              <a:lnSpc>
                <a:spcPct val="100000"/>
              </a:lnSpc>
              <a:spcBef>
                <a:spcPts val="1400"/>
              </a:spcBef>
            </a:pPr>
            <a:r>
              <a:rPr lang="en-US" sz="2500" dirty="0">
                <a:solidFill>
                  <a:schemeClr val="accent3">
                    <a:lumMod val="25000"/>
                  </a:schemeClr>
                </a:solidFill>
                <a:latin typeface="Abadi" panose="020B0604020104020204" pitchFamily="34" charset="0"/>
              </a:rPr>
              <a:t>SpaceX was founded in 2002 by </a:t>
            </a:r>
            <a:r>
              <a:rPr lang="en-US" sz="2500" b="1" dirty="0">
                <a:solidFill>
                  <a:schemeClr val="accent3">
                    <a:lumMod val="25000"/>
                  </a:schemeClr>
                </a:solidFill>
                <a:latin typeface="Abadi" panose="020B0604020104020204" pitchFamily="34" charset="0"/>
              </a:rPr>
              <a:t>Elon Musk</a:t>
            </a:r>
            <a:r>
              <a:rPr lang="en-US" sz="2500" dirty="0">
                <a:solidFill>
                  <a:schemeClr val="accent3">
                    <a:lumMod val="25000"/>
                  </a:schemeClr>
                </a:solidFill>
                <a:latin typeface="Abadi" panose="020B0604020104020204" pitchFamily="34" charset="0"/>
              </a:rPr>
              <a:t>, with the goal of reducing space transportation costs to enable the colonization of Mars.</a:t>
            </a:r>
          </a:p>
          <a:p>
            <a:pPr>
              <a:lnSpc>
                <a:spcPct val="100000"/>
              </a:lnSpc>
              <a:spcBef>
                <a:spcPts val="1400"/>
              </a:spcBef>
            </a:pPr>
            <a:endParaRPr lang="en-US" sz="2500" dirty="0">
              <a:solidFill>
                <a:schemeClr val="accent3">
                  <a:lumMod val="25000"/>
                </a:schemeClr>
              </a:solidFill>
              <a:latin typeface="Abadi" panose="020B0604020104020204" pitchFamily="34" charset="0"/>
            </a:endParaRPr>
          </a:p>
          <a:p>
            <a:pPr>
              <a:lnSpc>
                <a:spcPct val="100000"/>
              </a:lnSpc>
              <a:spcBef>
                <a:spcPts val="1400"/>
              </a:spcBef>
            </a:pPr>
            <a:r>
              <a:rPr lang="en-US" sz="25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a:t>
            </a:r>
          </a:p>
          <a:p>
            <a:pPr>
              <a:lnSpc>
                <a:spcPct val="100000"/>
              </a:lnSpc>
              <a:spcBef>
                <a:spcPts val="1400"/>
              </a:spcBef>
            </a:pPr>
            <a:endParaRPr lang="en-US" sz="2500" dirty="0">
              <a:solidFill>
                <a:schemeClr val="accent3">
                  <a:lumMod val="25000"/>
                </a:schemeClr>
              </a:solidFill>
              <a:latin typeface="Abadi" panose="020B0604020104020204" pitchFamily="34" charset="0"/>
            </a:endParaRPr>
          </a:p>
          <a:p>
            <a:pPr>
              <a:lnSpc>
                <a:spcPct val="100000"/>
              </a:lnSpc>
              <a:spcBef>
                <a:spcPts val="1400"/>
              </a:spcBef>
            </a:pPr>
            <a:r>
              <a:rPr lang="en-US" sz="2500" dirty="0">
                <a:solidFill>
                  <a:schemeClr val="accent3">
                    <a:lumMod val="25000"/>
                  </a:schemeClr>
                </a:solidFill>
                <a:latin typeface="Abadi" panose="020B0604020104020204" pitchFamily="34" charset="0"/>
              </a:rPr>
              <a:t>The goal of this data science capstone project is to </a:t>
            </a:r>
            <a:r>
              <a:rPr lang="en-US" sz="2500" b="1" dirty="0">
                <a:solidFill>
                  <a:schemeClr val="accent3">
                    <a:lumMod val="25000"/>
                  </a:schemeClr>
                </a:solidFill>
                <a:latin typeface="Abadi" panose="020B0604020104020204" pitchFamily="34" charset="0"/>
              </a:rPr>
              <a:t>predict if the Falcon 9 first stage will land successfully</a:t>
            </a:r>
            <a:r>
              <a:rPr lang="en-US" sz="2500" dirty="0">
                <a:solidFill>
                  <a:schemeClr val="accent3">
                    <a:lumMod val="25000"/>
                  </a:schemeClr>
                </a:solidFill>
                <a:latin typeface="Abadi" panose="020B0604020104020204" pitchFamily="34" charset="0"/>
              </a:rPr>
              <a:t>. Therefore if we can determine if the first stage will land, we can determine the cost of a launch.</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167379"/>
            <a:ext cx="9745589" cy="1259832"/>
          </a:xfrm>
          <a:prstGeom prst="rect">
            <a:avLst/>
          </a:prstGeom>
        </p:spPr>
        <p:txBody>
          <a:bodyPr lIns="91440" tIns="45720" rIns="91440" bIns="45720" anchor="t">
            <a:normAutofit lnSpcReduction="10000"/>
          </a:bodyPr>
          <a:lstStyle/>
          <a:p>
            <a:pPr>
              <a:lnSpc>
                <a:spcPct val="120000"/>
              </a:lnSpc>
            </a:pPr>
            <a:r>
              <a:rPr lang="en-US" sz="1800" dirty="0">
                <a:solidFill>
                  <a:schemeClr val="accent3">
                    <a:lumMod val="25000"/>
                  </a:schemeClr>
                </a:solidFill>
                <a:latin typeface="Abadi" panose="020B0604020104020204" pitchFamily="34" charset="0"/>
              </a:rPr>
              <a:t>The Pie chart shows the total successful launches count for all sites</a:t>
            </a:r>
          </a:p>
          <a:p>
            <a:pPr>
              <a:lnSpc>
                <a:spcPct val="120000"/>
              </a:lnSpc>
            </a:pPr>
            <a:endParaRPr lang="en-US" sz="1800" dirty="0">
              <a:solidFill>
                <a:schemeClr val="accent3">
                  <a:lumMod val="25000"/>
                </a:schemeClr>
              </a:solidFill>
              <a:latin typeface="Abadi" panose="020B0604020104020204" pitchFamily="34" charset="0"/>
            </a:endParaRPr>
          </a:p>
          <a:p>
            <a:pPr>
              <a:lnSpc>
                <a:spcPct val="120000"/>
              </a:lnSpc>
            </a:pPr>
            <a:r>
              <a:rPr lang="en-US" sz="1800" dirty="0">
                <a:solidFill>
                  <a:schemeClr val="accent3">
                    <a:lumMod val="25000"/>
                  </a:schemeClr>
                </a:solidFill>
                <a:latin typeface="Abadi" panose="020B0604020104020204" pitchFamily="34" charset="0"/>
              </a:rPr>
              <a:t>KSC LC-39A launch site has the largest successful launches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success rate dashboard</a:t>
            </a:r>
          </a:p>
        </p:txBody>
      </p:sp>
      <p:pic>
        <p:nvPicPr>
          <p:cNvPr id="2" name="Picture 1">
            <a:extLst>
              <a:ext uri="{FF2B5EF4-FFF2-40B4-BE49-F238E27FC236}">
                <a16:creationId xmlns:a16="http://schemas.microsoft.com/office/drawing/2014/main" id="{B5DC0833-994D-4497-BC4D-201D94042A48}"/>
              </a:ext>
            </a:extLst>
          </p:cNvPr>
          <p:cNvPicPr>
            <a:picLocks noChangeAspect="1"/>
          </p:cNvPicPr>
          <p:nvPr/>
        </p:nvPicPr>
        <p:blipFill>
          <a:blip r:embed="rId3"/>
          <a:stretch>
            <a:fillRect/>
          </a:stretch>
        </p:blipFill>
        <p:spPr>
          <a:xfrm>
            <a:off x="770011" y="1493520"/>
            <a:ext cx="10651980" cy="3393440"/>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4885973"/>
            <a:ext cx="10551583" cy="1290989"/>
          </a:xfrm>
          <a:prstGeom prst="rect">
            <a:avLst/>
          </a:prstGeom>
        </p:spPr>
        <p:txBody>
          <a:bodyPr lIns="91440" tIns="45720" rIns="91440" bIns="45720" anchor="t">
            <a:normAutofit/>
          </a:bodyPr>
          <a:lstStyle/>
          <a:p>
            <a:pPr>
              <a:lnSpc>
                <a:spcPct val="110000"/>
              </a:lnSpc>
            </a:pPr>
            <a:r>
              <a:rPr lang="en-US" sz="1800" dirty="0">
                <a:solidFill>
                  <a:schemeClr val="accent3">
                    <a:lumMod val="25000"/>
                  </a:schemeClr>
                </a:solidFill>
                <a:latin typeface="Abadi" panose="020B0604020104020204" pitchFamily="34" charset="0"/>
              </a:rPr>
              <a:t>According to </a:t>
            </a:r>
            <a:r>
              <a:rPr lang="en-US" sz="1800" dirty="0" err="1">
                <a:solidFill>
                  <a:schemeClr val="accent3">
                    <a:lumMod val="25000"/>
                  </a:schemeClr>
                </a:solidFill>
                <a:latin typeface="Abadi" panose="020B0604020104020204" pitchFamily="34" charset="0"/>
              </a:rPr>
              <a:t>Pichart</a:t>
            </a:r>
            <a:r>
              <a:rPr lang="en-US" sz="1800" dirty="0">
                <a:solidFill>
                  <a:schemeClr val="accent3">
                    <a:lumMod val="25000"/>
                  </a:schemeClr>
                </a:solidFill>
                <a:latin typeface="Abadi" panose="020B0604020104020204" pitchFamily="34" charset="0"/>
              </a:rPr>
              <a:t> of the dashboard, the landing at the KSC LC-39A launch site was successful in about 77% of launch cases.</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The highest success rate launch site dashboard</a:t>
            </a:r>
          </a:p>
        </p:txBody>
      </p:sp>
      <p:pic>
        <p:nvPicPr>
          <p:cNvPr id="2" name="Picture 1">
            <a:extLst>
              <a:ext uri="{FF2B5EF4-FFF2-40B4-BE49-F238E27FC236}">
                <a16:creationId xmlns:a16="http://schemas.microsoft.com/office/drawing/2014/main" id="{812FB183-F96D-4DA7-940F-6BADF1B5983C}"/>
              </a:ext>
            </a:extLst>
          </p:cNvPr>
          <p:cNvPicPr>
            <a:picLocks noChangeAspect="1"/>
          </p:cNvPicPr>
          <p:nvPr/>
        </p:nvPicPr>
        <p:blipFill>
          <a:blip r:embed="rId3"/>
          <a:stretch>
            <a:fillRect/>
          </a:stretch>
        </p:blipFill>
        <p:spPr>
          <a:xfrm>
            <a:off x="770010" y="1476889"/>
            <a:ext cx="10687961" cy="3019894"/>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156309" y="6209101"/>
            <a:ext cx="2743200" cy="401638"/>
          </a:xfrm>
        </p:spPr>
        <p:txBody>
          <a:bodyPr/>
          <a:lstStyle/>
          <a:p>
            <a:fld id="{5075537C-CA84-1446-933C-8E9D027F9201}" type="slidenum">
              <a:rPr lang="en-US" smtClean="0"/>
              <a:t>43</a:t>
            </a:fld>
            <a:endParaRPr lang="en-US" dirty="0"/>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scatter plot for all sites</a:t>
            </a:r>
          </a:p>
        </p:txBody>
      </p:sp>
      <p:pic>
        <p:nvPicPr>
          <p:cNvPr id="2" name="Picture 1">
            <a:extLst>
              <a:ext uri="{FF2B5EF4-FFF2-40B4-BE49-F238E27FC236}">
                <a16:creationId xmlns:a16="http://schemas.microsoft.com/office/drawing/2014/main" id="{AE15CB70-B8AC-40AC-922D-9013E6F574EE}"/>
              </a:ext>
            </a:extLst>
          </p:cNvPr>
          <p:cNvPicPr>
            <a:picLocks noChangeAspect="1"/>
          </p:cNvPicPr>
          <p:nvPr/>
        </p:nvPicPr>
        <p:blipFill>
          <a:blip r:embed="rId3"/>
          <a:stretch>
            <a:fillRect/>
          </a:stretch>
        </p:blipFill>
        <p:spPr>
          <a:xfrm>
            <a:off x="770011" y="1473200"/>
            <a:ext cx="10687961" cy="2387600"/>
          </a:xfrm>
          <a:prstGeom prst="rect">
            <a:avLst/>
          </a:prstGeom>
        </p:spPr>
      </p:pic>
      <p:pic>
        <p:nvPicPr>
          <p:cNvPr id="4" name="Picture 3">
            <a:extLst>
              <a:ext uri="{FF2B5EF4-FFF2-40B4-BE49-F238E27FC236}">
                <a16:creationId xmlns:a16="http://schemas.microsoft.com/office/drawing/2014/main" id="{3CF8019B-9C5E-4843-985A-EA917BDB4969}"/>
              </a:ext>
            </a:extLst>
          </p:cNvPr>
          <p:cNvPicPr>
            <a:picLocks noChangeAspect="1"/>
          </p:cNvPicPr>
          <p:nvPr/>
        </p:nvPicPr>
        <p:blipFill>
          <a:blip r:embed="rId4"/>
          <a:stretch>
            <a:fillRect/>
          </a:stretch>
        </p:blipFill>
        <p:spPr>
          <a:xfrm>
            <a:off x="800491" y="3981909"/>
            <a:ext cx="10651978" cy="2507721"/>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156309" y="6209101"/>
            <a:ext cx="2743200" cy="401638"/>
          </a:xfrm>
        </p:spPr>
        <p:txBody>
          <a:bodyPr/>
          <a:lstStyle/>
          <a:p>
            <a:fld id="{5075537C-CA84-1446-933C-8E9D027F9201}" type="slidenum">
              <a:rPr lang="en-US" smtClean="0"/>
              <a:t>44</a:t>
            </a:fld>
            <a:endParaRPr lang="en-US" dirty="0"/>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a:t>
            </a:r>
          </a:p>
        </p:txBody>
      </p:sp>
      <p:pic>
        <p:nvPicPr>
          <p:cNvPr id="5" name="Picture 4">
            <a:extLst>
              <a:ext uri="{FF2B5EF4-FFF2-40B4-BE49-F238E27FC236}">
                <a16:creationId xmlns:a16="http://schemas.microsoft.com/office/drawing/2014/main" id="{1E1EABB6-6895-4FA4-AECE-58AE74BDF2E7}"/>
              </a:ext>
            </a:extLst>
          </p:cNvPr>
          <p:cNvPicPr>
            <a:picLocks noChangeAspect="1"/>
          </p:cNvPicPr>
          <p:nvPr/>
        </p:nvPicPr>
        <p:blipFill>
          <a:blip r:embed="rId3"/>
          <a:stretch>
            <a:fillRect/>
          </a:stretch>
        </p:blipFill>
        <p:spPr>
          <a:xfrm>
            <a:off x="739531" y="1442720"/>
            <a:ext cx="10712938" cy="2418080"/>
          </a:xfrm>
          <a:prstGeom prst="rect">
            <a:avLst/>
          </a:prstGeom>
        </p:spPr>
      </p:pic>
      <p:pic>
        <p:nvPicPr>
          <p:cNvPr id="6" name="Picture 5">
            <a:extLst>
              <a:ext uri="{FF2B5EF4-FFF2-40B4-BE49-F238E27FC236}">
                <a16:creationId xmlns:a16="http://schemas.microsoft.com/office/drawing/2014/main" id="{F2DE452E-000E-42A5-95CE-8CF2F6A8CF42}"/>
              </a:ext>
            </a:extLst>
          </p:cNvPr>
          <p:cNvPicPr>
            <a:picLocks noChangeAspect="1"/>
          </p:cNvPicPr>
          <p:nvPr/>
        </p:nvPicPr>
        <p:blipFill>
          <a:blip r:embed="rId4"/>
          <a:stretch>
            <a:fillRect/>
          </a:stretch>
        </p:blipFill>
        <p:spPr>
          <a:xfrm>
            <a:off x="739531" y="3992880"/>
            <a:ext cx="10712938" cy="2535597"/>
          </a:xfrm>
          <a:prstGeom prst="rect">
            <a:avLst/>
          </a:prstGeom>
        </p:spPr>
      </p:pic>
    </p:spTree>
    <p:extLst>
      <p:ext uri="{BB962C8B-B14F-4D97-AF65-F5344CB8AC3E}">
        <p14:creationId xmlns:p14="http://schemas.microsoft.com/office/powerpoint/2010/main" val="37204142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9156309" y="6209101"/>
            <a:ext cx="2743200" cy="401638"/>
          </a:xfrm>
        </p:spPr>
        <p:txBody>
          <a:bodyPr/>
          <a:lstStyle/>
          <a:p>
            <a:fld id="{5075537C-CA84-1446-933C-8E9D027F9201}" type="slidenum">
              <a:rPr lang="en-US" smtClean="0"/>
              <a:t>45</a:t>
            </a:fld>
            <a:endParaRPr lang="en-US" dirty="0"/>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Cont.</a:t>
            </a:r>
          </a:p>
        </p:txBody>
      </p:sp>
      <p:pic>
        <p:nvPicPr>
          <p:cNvPr id="2" name="Picture 1">
            <a:extLst>
              <a:ext uri="{FF2B5EF4-FFF2-40B4-BE49-F238E27FC236}">
                <a16:creationId xmlns:a16="http://schemas.microsoft.com/office/drawing/2014/main" id="{E7213386-1FD4-4E1F-AE5C-81660A8BD206}"/>
              </a:ext>
            </a:extLst>
          </p:cNvPr>
          <p:cNvPicPr>
            <a:picLocks noChangeAspect="1"/>
          </p:cNvPicPr>
          <p:nvPr/>
        </p:nvPicPr>
        <p:blipFill>
          <a:blip r:embed="rId3"/>
          <a:stretch>
            <a:fillRect/>
          </a:stretch>
        </p:blipFill>
        <p:spPr>
          <a:xfrm>
            <a:off x="808745" y="1483384"/>
            <a:ext cx="10611096" cy="3068296"/>
          </a:xfrm>
          <a:prstGeom prst="rect">
            <a:avLst/>
          </a:prstGeom>
        </p:spPr>
      </p:pic>
      <p:sp>
        <p:nvSpPr>
          <p:cNvPr id="7" name="Content Placeholder 4">
            <a:extLst>
              <a:ext uri="{FF2B5EF4-FFF2-40B4-BE49-F238E27FC236}">
                <a16:creationId xmlns:a16="http://schemas.microsoft.com/office/drawing/2014/main" id="{9FFBAC7F-B3F3-46C8-94EF-111D6ACF3858}"/>
              </a:ext>
            </a:extLst>
          </p:cNvPr>
          <p:cNvSpPr txBox="1">
            <a:spLocks/>
          </p:cNvSpPr>
          <p:nvPr/>
        </p:nvSpPr>
        <p:spPr>
          <a:xfrm>
            <a:off x="734027" y="4754880"/>
            <a:ext cx="10685814" cy="1656079"/>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70000"/>
              </a:lnSpc>
            </a:pPr>
            <a:r>
              <a:rPr lang="en-US" dirty="0"/>
              <a:t>For payload masses between 1000kg and 5000kg, the KSC LC-39A launch site has the highest success rate.</a:t>
            </a:r>
          </a:p>
          <a:p>
            <a:pPr>
              <a:lnSpc>
                <a:spcPct val="170000"/>
              </a:lnSpc>
            </a:pPr>
            <a:r>
              <a:rPr lang="en-US" dirty="0"/>
              <a:t>For payload masses less than 2000kg, almost all launch site has lowest launch success rate.</a:t>
            </a:r>
          </a:p>
          <a:p>
            <a:pPr>
              <a:lnSpc>
                <a:spcPct val="170000"/>
              </a:lnSpc>
            </a:pPr>
            <a:r>
              <a:rPr lang="en-US" dirty="0"/>
              <a:t>Booster version FT has the highest success rate of landing.</a:t>
            </a:r>
          </a:p>
          <a:p>
            <a:pPr>
              <a:lnSpc>
                <a:spcPct val="170000"/>
              </a:lnSpc>
            </a:pPr>
            <a:endParaRPr lang="en-US" dirty="0"/>
          </a:p>
        </p:txBody>
      </p:sp>
    </p:spTree>
    <p:extLst>
      <p:ext uri="{BB962C8B-B14F-4D97-AF65-F5344CB8AC3E}">
        <p14:creationId xmlns:p14="http://schemas.microsoft.com/office/powerpoint/2010/main" val="48997774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1189406"/>
          </a:xfrm>
          <a:prstGeom prst="rect">
            <a:avLst/>
          </a:prstGeom>
        </p:spPr>
        <p:txBody>
          <a:bodyPr vert="horz" lIns="91440" tIns="45720" rIns="91440" bIns="45720" rtlCol="0" anchor="t">
            <a:normAutofit/>
          </a:bodyPr>
          <a:lstStyle/>
          <a:p>
            <a:pPr>
              <a:lnSpc>
                <a:spcPct val="100000"/>
              </a:lnSpc>
              <a:spcBef>
                <a:spcPts val="1400"/>
              </a:spcBef>
            </a:pPr>
            <a:r>
              <a:rPr lang="en-US" sz="2200" dirty="0" err="1">
                <a:solidFill>
                  <a:schemeClr val="accent3">
                    <a:lumMod val="25000"/>
                  </a:schemeClr>
                </a:solidFill>
                <a:latin typeface="Abadi"/>
              </a:rPr>
              <a:t>LogisticRegression</a:t>
            </a:r>
            <a:r>
              <a:rPr lang="en-US" sz="2200" dirty="0">
                <a:solidFill>
                  <a:schemeClr val="accent3">
                    <a:lumMod val="25000"/>
                  </a:schemeClr>
                </a:solidFill>
                <a:latin typeface="Abadi"/>
              </a:rPr>
              <a:t> and SVM has similar and best train and test accuracy</a:t>
            </a:r>
          </a:p>
          <a:p>
            <a:pPr marL="0" indent="0">
              <a:lnSpc>
                <a:spcPct val="100000"/>
              </a:lnSpc>
              <a:spcBef>
                <a:spcPts val="1400"/>
              </a:spcBef>
              <a:buNone/>
            </a:pPr>
            <a:endParaRPr lang="en-US" sz="2200" dirty="0">
              <a:solidFill>
                <a:schemeClr val="accent3">
                  <a:lumMod val="25000"/>
                </a:schemeClr>
              </a:solidFill>
              <a:latin typeface="Abadi"/>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2" name="Table 1">
            <a:extLst>
              <a:ext uri="{FF2B5EF4-FFF2-40B4-BE49-F238E27FC236}">
                <a16:creationId xmlns:a16="http://schemas.microsoft.com/office/drawing/2014/main" id="{4887EF6C-4687-451A-B04F-F3AFCBBD6FF5}"/>
              </a:ext>
            </a:extLst>
          </p:cNvPr>
          <p:cNvGraphicFramePr>
            <a:graphicFrameLocks noGrp="1"/>
          </p:cNvGraphicFramePr>
          <p:nvPr>
            <p:extLst>
              <p:ext uri="{D42A27DB-BD31-4B8C-83A1-F6EECF244321}">
                <p14:modId xmlns:p14="http://schemas.microsoft.com/office/powerpoint/2010/main" val="2761000443"/>
              </p:ext>
            </p:extLst>
          </p:nvPr>
        </p:nvGraphicFramePr>
        <p:xfrm>
          <a:off x="770011" y="3220828"/>
          <a:ext cx="5539350" cy="1615440"/>
        </p:xfrm>
        <a:graphic>
          <a:graphicData uri="http://schemas.openxmlformats.org/drawingml/2006/table">
            <a:tbl>
              <a:tblPr firstRow="1" bandRow="1">
                <a:tableStyleId>{5C22544A-7EE6-4342-B048-85BDC9FD1C3A}</a:tableStyleId>
              </a:tblPr>
              <a:tblGrid>
                <a:gridCol w="2491349">
                  <a:extLst>
                    <a:ext uri="{9D8B030D-6E8A-4147-A177-3AD203B41FA5}">
                      <a16:colId xmlns:a16="http://schemas.microsoft.com/office/drawing/2014/main" val="839405104"/>
                    </a:ext>
                  </a:extLst>
                </a:gridCol>
                <a:gridCol w="1280160">
                  <a:extLst>
                    <a:ext uri="{9D8B030D-6E8A-4147-A177-3AD203B41FA5}">
                      <a16:colId xmlns:a16="http://schemas.microsoft.com/office/drawing/2014/main" val="3002325199"/>
                    </a:ext>
                  </a:extLst>
                </a:gridCol>
                <a:gridCol w="1767841">
                  <a:extLst>
                    <a:ext uri="{9D8B030D-6E8A-4147-A177-3AD203B41FA5}">
                      <a16:colId xmlns:a16="http://schemas.microsoft.com/office/drawing/2014/main" val="4267014602"/>
                    </a:ext>
                  </a:extLst>
                </a:gridCol>
              </a:tblGrid>
              <a:tr h="0">
                <a:tc>
                  <a:txBody>
                    <a:bodyPr/>
                    <a:lstStyle/>
                    <a:p>
                      <a:pPr algn="ctr"/>
                      <a:r>
                        <a:rPr lang="en-US" sz="2200" kern="1200" dirty="0">
                          <a:solidFill>
                            <a:schemeClr val="bg1"/>
                          </a:solidFill>
                          <a:latin typeface="Abadi"/>
                          <a:ea typeface="+mn-ea"/>
                          <a:cs typeface="+mn-cs"/>
                        </a:rPr>
                        <a:t>Model</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kern="1200" dirty="0">
                          <a:solidFill>
                            <a:schemeClr val="bg1"/>
                          </a:solidFill>
                          <a:latin typeface="Abadi"/>
                          <a:ea typeface="+mn-ea"/>
                          <a:cs typeface="+mn-cs"/>
                        </a:rPr>
                        <a:t>Train Accuracy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kern="1200" dirty="0">
                          <a:solidFill>
                            <a:schemeClr val="bg1"/>
                          </a:solidFill>
                          <a:latin typeface="Abadi"/>
                          <a:ea typeface="+mn-ea"/>
                          <a:cs typeface="+mn-cs"/>
                        </a:rPr>
                        <a:t>Test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kern="1200" dirty="0">
                          <a:solidFill>
                            <a:schemeClr val="bg1"/>
                          </a:solidFill>
                          <a:latin typeface="Abadi"/>
                          <a:ea typeface="+mn-ea"/>
                          <a:cs typeface="+mn-cs"/>
                        </a:rPr>
                        <a:t>Accuracy</a:t>
                      </a:r>
                    </a:p>
                  </a:txBody>
                  <a:tcPr/>
                </a:tc>
                <a:extLst>
                  <a:ext uri="{0D108BD9-81ED-4DB2-BD59-A6C34878D82A}">
                    <a16:rowId xmlns:a16="http://schemas.microsoft.com/office/drawing/2014/main" val="4067587207"/>
                  </a:ext>
                </a:extLst>
              </a:tr>
              <a:tr h="370840">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200" kern="1200" dirty="0" err="1">
                          <a:solidFill>
                            <a:schemeClr val="accent3">
                              <a:lumMod val="25000"/>
                            </a:schemeClr>
                          </a:solidFill>
                          <a:latin typeface="Abadi"/>
                          <a:ea typeface="+mn-ea"/>
                          <a:cs typeface="+mn-cs"/>
                        </a:rPr>
                        <a:t>LogisticRegression</a:t>
                      </a:r>
                      <a:endParaRPr lang="en-US" sz="2200" kern="1200" dirty="0">
                        <a:solidFill>
                          <a:schemeClr val="accent3">
                            <a:lumMod val="25000"/>
                          </a:schemeClr>
                        </a:solidFill>
                        <a:latin typeface="Abadi"/>
                        <a:ea typeface="+mn-ea"/>
                        <a:cs typeface="+mn-cs"/>
                      </a:endParaRPr>
                    </a:p>
                  </a:txBody>
                  <a:tcPr/>
                </a:tc>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200" kern="1200" dirty="0">
                          <a:solidFill>
                            <a:schemeClr val="accent3">
                              <a:lumMod val="25000"/>
                            </a:schemeClr>
                          </a:solidFill>
                          <a:latin typeface="Abadi"/>
                          <a:ea typeface="+mn-ea"/>
                          <a:cs typeface="+mn-cs"/>
                        </a:rPr>
                        <a:t>87.50</a:t>
                      </a:r>
                    </a:p>
                  </a:txBody>
                  <a:tcPr/>
                </a:tc>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200" kern="1200" dirty="0">
                          <a:solidFill>
                            <a:schemeClr val="accent3">
                              <a:lumMod val="25000"/>
                            </a:schemeClr>
                          </a:solidFill>
                          <a:latin typeface="Abadi"/>
                          <a:ea typeface="+mn-ea"/>
                          <a:cs typeface="+mn-cs"/>
                        </a:rPr>
                        <a:t>83.33</a:t>
                      </a:r>
                    </a:p>
                  </a:txBody>
                  <a:tcPr/>
                </a:tc>
                <a:extLst>
                  <a:ext uri="{0D108BD9-81ED-4DB2-BD59-A6C34878D82A}">
                    <a16:rowId xmlns:a16="http://schemas.microsoft.com/office/drawing/2014/main" val="520532498"/>
                  </a:ext>
                </a:extLst>
              </a:tr>
              <a:tr h="370840">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200" kern="1200" dirty="0">
                          <a:solidFill>
                            <a:schemeClr val="accent3">
                              <a:lumMod val="25000"/>
                            </a:schemeClr>
                          </a:solidFill>
                          <a:latin typeface="Abadi"/>
                          <a:ea typeface="+mn-ea"/>
                          <a:cs typeface="+mn-cs"/>
                        </a:rPr>
                        <a:t>SVM</a:t>
                      </a:r>
                    </a:p>
                  </a:txBody>
                  <a:tcPr/>
                </a:tc>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200" kern="1200" dirty="0">
                          <a:solidFill>
                            <a:schemeClr val="accent3">
                              <a:lumMod val="25000"/>
                            </a:schemeClr>
                          </a:solidFill>
                          <a:latin typeface="Abadi"/>
                          <a:ea typeface="+mn-ea"/>
                          <a:cs typeface="+mn-cs"/>
                        </a:rPr>
                        <a:t>88.88</a:t>
                      </a:r>
                    </a:p>
                  </a:txBody>
                  <a:tcPr/>
                </a:tc>
                <a:tc>
                  <a:txBody>
                    <a:bodyPr/>
                    <a:lstStyle/>
                    <a:p>
                      <a:pPr marL="0" indent="0" algn="l" defTabSz="914400" rtl="0" eaLnBrk="1" latinLnBrk="0" hangingPunct="1">
                        <a:lnSpc>
                          <a:spcPct val="100000"/>
                        </a:lnSpc>
                        <a:spcBef>
                          <a:spcPts val="1400"/>
                        </a:spcBef>
                        <a:buFont typeface="Arial" panose="020B0604020202020204" pitchFamily="34" charset="0"/>
                        <a:buNone/>
                      </a:pPr>
                      <a:r>
                        <a:rPr lang="en-US" sz="2200" kern="1200" dirty="0">
                          <a:solidFill>
                            <a:schemeClr val="accent3">
                              <a:lumMod val="25000"/>
                            </a:schemeClr>
                          </a:solidFill>
                          <a:latin typeface="Abadi"/>
                          <a:ea typeface="+mn-ea"/>
                          <a:cs typeface="+mn-cs"/>
                        </a:rPr>
                        <a:t>83.33</a:t>
                      </a:r>
                    </a:p>
                  </a:txBody>
                  <a:tcPr/>
                </a:tc>
                <a:extLst>
                  <a:ext uri="{0D108BD9-81ED-4DB2-BD59-A6C34878D82A}">
                    <a16:rowId xmlns:a16="http://schemas.microsoft.com/office/drawing/2014/main" val="4022653682"/>
                  </a:ext>
                </a:extLst>
              </a:tr>
            </a:tbl>
          </a:graphicData>
        </a:graphic>
      </p:graphicFrame>
      <p:pic>
        <p:nvPicPr>
          <p:cNvPr id="3" name="Picture 2">
            <a:extLst>
              <a:ext uri="{FF2B5EF4-FFF2-40B4-BE49-F238E27FC236}">
                <a16:creationId xmlns:a16="http://schemas.microsoft.com/office/drawing/2014/main" id="{5E11E92D-EA3D-4204-B5BC-B3E9219BC033}"/>
              </a:ext>
            </a:extLst>
          </p:cNvPr>
          <p:cNvPicPr>
            <a:picLocks noChangeAspect="1"/>
          </p:cNvPicPr>
          <p:nvPr/>
        </p:nvPicPr>
        <p:blipFill>
          <a:blip r:embed="rId3"/>
          <a:stretch>
            <a:fillRect/>
          </a:stretch>
        </p:blipFill>
        <p:spPr>
          <a:xfrm>
            <a:off x="6551686" y="1896852"/>
            <a:ext cx="4963128" cy="365013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74800"/>
            <a:ext cx="6189048" cy="42941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used to evaluate the performance of a each model, it will tell how many correct &amp; wrong predictions are their.</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Precision = TP/TP+FP = 12/(12+3) = 0.8</a:t>
            </a:r>
          </a:p>
          <a:p>
            <a:pPr lvl="1">
              <a:lnSpc>
                <a:spcPct val="100000"/>
              </a:lnSpc>
              <a:spcBef>
                <a:spcPts val="1400"/>
              </a:spcBef>
            </a:pPr>
            <a:r>
              <a:rPr lang="en-US" sz="1800" dirty="0">
                <a:solidFill>
                  <a:schemeClr val="accent3">
                    <a:lumMod val="25000"/>
                  </a:schemeClr>
                </a:solidFill>
                <a:latin typeface="Abadi" panose="020B0604020104020204" pitchFamily="34" charset="0"/>
              </a:rPr>
              <a:t>Recall = TP/TP+FN = 12/(12+0) = 1</a:t>
            </a:r>
          </a:p>
          <a:p>
            <a:pPr lvl="1">
              <a:lnSpc>
                <a:spcPct val="100000"/>
              </a:lnSpc>
              <a:spcBef>
                <a:spcPts val="1400"/>
              </a:spcBef>
            </a:pPr>
            <a:r>
              <a:rPr lang="en-US" sz="1800" dirty="0">
                <a:solidFill>
                  <a:schemeClr val="accent3">
                    <a:lumMod val="25000"/>
                  </a:schemeClr>
                </a:solidFill>
                <a:latin typeface="Abadi" panose="020B0604020104020204" pitchFamily="34" charset="0"/>
              </a:rPr>
              <a:t>F1 score = 2( P*R)/(P+R) = 2*(0.8*1)/(0.8+1) = 0.88</a:t>
            </a:r>
          </a:p>
          <a:p>
            <a:pPr lvl="1">
              <a:lnSpc>
                <a:spcPct val="100000"/>
              </a:lnSpc>
              <a:spcBef>
                <a:spcPts val="1400"/>
              </a:spcBef>
            </a:pPr>
            <a:r>
              <a:rPr lang="en-US" sz="1800" dirty="0">
                <a:solidFill>
                  <a:schemeClr val="accent3">
                    <a:lumMod val="25000"/>
                  </a:schemeClr>
                </a:solidFill>
                <a:latin typeface="Abadi" panose="020B0604020104020204" pitchFamily="34" charset="0"/>
              </a:rPr>
              <a:t>Accuracy = TP + TN / TP + TN + FP + FN. = </a:t>
            </a:r>
            <a:br>
              <a:rPr lang="en-US" sz="1800" dirty="0">
                <a:solidFill>
                  <a:schemeClr val="accent3">
                    <a:lumMod val="25000"/>
                  </a:schemeClr>
                </a:solidFill>
                <a:latin typeface="Abadi" panose="020B0604020104020204" pitchFamily="34" charset="0"/>
              </a:rPr>
            </a:br>
            <a:r>
              <a:rPr lang="en-US" sz="1800" dirty="0">
                <a:solidFill>
                  <a:schemeClr val="accent3">
                    <a:lumMod val="25000"/>
                  </a:schemeClr>
                </a:solidFill>
                <a:latin typeface="Abadi" panose="020B0604020104020204" pitchFamily="34" charset="0"/>
              </a:rPr>
              <a:t>(12+3) / (12+3+3+0) = 0.833</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6" name="Picture 5">
            <a:extLst>
              <a:ext uri="{FF2B5EF4-FFF2-40B4-BE49-F238E27FC236}">
                <a16:creationId xmlns:a16="http://schemas.microsoft.com/office/drawing/2014/main" id="{CDF3F266-A335-413B-8317-29AAB3679903}"/>
              </a:ext>
            </a:extLst>
          </p:cNvPr>
          <p:cNvPicPr>
            <a:picLocks noChangeAspect="1"/>
          </p:cNvPicPr>
          <p:nvPr/>
        </p:nvPicPr>
        <p:blipFill>
          <a:blip r:embed="rId3"/>
          <a:stretch>
            <a:fillRect/>
          </a:stretch>
        </p:blipFill>
        <p:spPr>
          <a:xfrm>
            <a:off x="7253699" y="2296160"/>
            <a:ext cx="4321504" cy="3337162"/>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656080"/>
            <a:ext cx="10515600" cy="4570312"/>
          </a:xfrm>
          <a:prstGeom prst="rect">
            <a:avLst/>
          </a:prstGeom>
        </p:spPr>
        <p:txBody>
          <a:bodyPr>
            <a:normAutofit lnSpcReduction="10000"/>
          </a:bodyPr>
          <a:lstStyle/>
          <a:p>
            <a:pPr>
              <a:lnSpc>
                <a:spcPct val="120000"/>
              </a:lnSpc>
              <a:spcBef>
                <a:spcPts val="1400"/>
              </a:spcBef>
            </a:pPr>
            <a:r>
              <a:rPr lang="en-US" sz="1600" dirty="0">
                <a:solidFill>
                  <a:schemeClr val="accent3">
                    <a:lumMod val="25000"/>
                  </a:schemeClr>
                </a:solidFill>
                <a:latin typeface="Abadi" panose="020B0604020104020204" pitchFamily="34" charset="0"/>
              </a:rPr>
              <a:t>The fact that SpaceX can reuse the first-stage accounts for a large portion of its savings.  The success rate of landing the first-stage has been rising Since 2013 until 2020.</a:t>
            </a:r>
          </a:p>
          <a:p>
            <a:pPr>
              <a:lnSpc>
                <a:spcPct val="120000"/>
              </a:lnSpc>
              <a:spcBef>
                <a:spcPts val="1400"/>
              </a:spcBef>
            </a:pPr>
            <a:endParaRPr lang="en-US" sz="1600" dirty="0">
              <a:solidFill>
                <a:schemeClr val="accent3">
                  <a:lumMod val="25000"/>
                </a:schemeClr>
              </a:solidFill>
              <a:latin typeface="Abadi" panose="020B0604020104020204" pitchFamily="34" charset="0"/>
            </a:endParaRPr>
          </a:p>
          <a:p>
            <a:pPr>
              <a:lnSpc>
                <a:spcPct val="120000"/>
              </a:lnSpc>
              <a:spcBef>
                <a:spcPts val="1400"/>
              </a:spcBef>
            </a:pPr>
            <a:r>
              <a:rPr lang="en-US" sz="1600" dirty="0">
                <a:solidFill>
                  <a:schemeClr val="accent3">
                    <a:lumMod val="25000"/>
                  </a:schemeClr>
                </a:solidFill>
                <a:latin typeface="Abadi" panose="020B0604020104020204" pitchFamily="34" charset="0"/>
              </a:rPr>
              <a:t>Flight number, payload mass, launch site, Orbit are highly correlated with the success rate of the tests.</a:t>
            </a:r>
          </a:p>
          <a:p>
            <a:pPr>
              <a:lnSpc>
                <a:spcPct val="120000"/>
              </a:lnSpc>
              <a:spcBef>
                <a:spcPts val="1400"/>
              </a:spcBef>
            </a:pPr>
            <a:endParaRPr lang="en-US" sz="1600" dirty="0">
              <a:solidFill>
                <a:schemeClr val="accent3">
                  <a:lumMod val="25000"/>
                </a:schemeClr>
              </a:solidFill>
              <a:latin typeface="Abadi" panose="020B0604020104020204" pitchFamily="34" charset="0"/>
            </a:endParaRPr>
          </a:p>
          <a:p>
            <a:pPr>
              <a:lnSpc>
                <a:spcPct val="120000"/>
              </a:lnSpc>
              <a:spcBef>
                <a:spcPts val="1400"/>
              </a:spcBef>
            </a:pPr>
            <a:r>
              <a:rPr lang="en-US" sz="1600" dirty="0">
                <a:solidFill>
                  <a:schemeClr val="accent3">
                    <a:lumMod val="25000"/>
                  </a:schemeClr>
                </a:solidFill>
                <a:latin typeface="Abadi" panose="020B0604020104020204" pitchFamily="34" charset="0"/>
              </a:rPr>
              <a:t>Launch sites are in close proximity to coastline, which minimizes danger to population dense areas.</a:t>
            </a:r>
          </a:p>
          <a:p>
            <a:pPr>
              <a:lnSpc>
                <a:spcPct val="120000"/>
              </a:lnSpc>
              <a:spcBef>
                <a:spcPts val="1400"/>
              </a:spcBef>
            </a:pPr>
            <a:endParaRPr lang="en-US" sz="1600" dirty="0">
              <a:solidFill>
                <a:schemeClr val="accent3">
                  <a:lumMod val="25000"/>
                </a:schemeClr>
              </a:solidFill>
              <a:latin typeface="Abadi" panose="020B0604020104020204" pitchFamily="34" charset="0"/>
            </a:endParaRPr>
          </a:p>
          <a:p>
            <a:pPr>
              <a:lnSpc>
                <a:spcPct val="120000"/>
              </a:lnSpc>
              <a:spcBef>
                <a:spcPts val="1400"/>
              </a:spcBef>
            </a:pPr>
            <a:r>
              <a:rPr lang="en-US" sz="1600" dirty="0">
                <a:solidFill>
                  <a:schemeClr val="accent3">
                    <a:lumMod val="25000"/>
                  </a:schemeClr>
                </a:solidFill>
                <a:latin typeface="Abadi" panose="020B0604020104020204" pitchFamily="34" charset="0"/>
              </a:rPr>
              <a:t>KSC LC 39A launch site has the highest success rate about 77% of launch cases compared to all launch sites</a:t>
            </a:r>
          </a:p>
          <a:p>
            <a:pPr>
              <a:lnSpc>
                <a:spcPct val="120000"/>
              </a:lnSpc>
              <a:spcBef>
                <a:spcPts val="1400"/>
              </a:spcBef>
            </a:pPr>
            <a:endParaRPr lang="en-US" sz="1600" dirty="0">
              <a:solidFill>
                <a:schemeClr val="accent3">
                  <a:lumMod val="25000"/>
                </a:schemeClr>
              </a:solidFill>
              <a:latin typeface="Abadi" panose="020B0604020104020204" pitchFamily="34" charset="0"/>
            </a:endParaRPr>
          </a:p>
          <a:p>
            <a:pPr>
              <a:lnSpc>
                <a:spcPct val="120000"/>
              </a:lnSpc>
              <a:spcBef>
                <a:spcPts val="1400"/>
              </a:spcBef>
            </a:pPr>
            <a:r>
              <a:rPr lang="en-US" sz="1600" dirty="0">
                <a:solidFill>
                  <a:schemeClr val="accent3">
                    <a:lumMod val="25000"/>
                  </a:schemeClr>
                </a:solidFill>
                <a:latin typeface="Abadi" panose="020B0604020104020204" pitchFamily="34" charset="0"/>
              </a:rPr>
              <a:t>By selecting the above parameters and using recent dataset SVM and </a:t>
            </a:r>
            <a:r>
              <a:rPr lang="en-US" sz="1600" dirty="0">
                <a:solidFill>
                  <a:schemeClr val="accent3">
                    <a:lumMod val="25000"/>
                  </a:schemeClr>
                </a:solidFill>
                <a:latin typeface="Abadi"/>
              </a:rPr>
              <a:t>Logistic Regression</a:t>
            </a:r>
            <a:r>
              <a:rPr lang="en-US" sz="1600" dirty="0">
                <a:solidFill>
                  <a:schemeClr val="accent3">
                    <a:lumMod val="25000"/>
                  </a:schemeClr>
                </a:solidFill>
                <a:latin typeface="Abadi" panose="020B0604020104020204" pitchFamily="34" charset="0"/>
              </a:rPr>
              <a:t> models can be used to predict the success of first-stage landing of new launches.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the project source codes are documented on GitHub with the following link</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4"/>
              </a:rPr>
              <a:t>https://github.com/robeleq/IBM_Applied_Data_Science_Capstone_Project</a:t>
            </a: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External resources used are listed below</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5"/>
              </a:rPr>
              <a:t>Falcon_9_first-stage_landing_tests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6"/>
              </a:rPr>
              <a:t>List_of_Falcon_9_and_Falcon_Heavy_launches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7"/>
              </a:rPr>
              <a:t>API SpaceX Data Launches</a:t>
            </a:r>
            <a:endParaRPr lang="en-US" sz="18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8952897" y="6118531"/>
            <a:ext cx="2743200" cy="401638"/>
          </a:xfrm>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685800" y="1352552"/>
            <a:ext cx="10791824" cy="508418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6400" dirty="0">
                <a:solidFill>
                  <a:schemeClr val="tx1"/>
                </a:solidFill>
                <a:latin typeface="Abadi"/>
              </a:rPr>
              <a:t>By making a request to the </a:t>
            </a:r>
            <a:r>
              <a:rPr lang="en-US" sz="6400" b="1" dirty="0">
                <a:solidFill>
                  <a:schemeClr val="tx1"/>
                </a:solidFill>
                <a:latin typeface="Abadi"/>
              </a:rPr>
              <a:t>SpaceX API </a:t>
            </a:r>
            <a:r>
              <a:rPr lang="en-US" sz="6400" dirty="0">
                <a:solidFill>
                  <a:schemeClr val="tx1"/>
                </a:solidFill>
                <a:latin typeface="Abadi"/>
              </a:rPr>
              <a:t>and by performing </a:t>
            </a:r>
            <a:r>
              <a:rPr lang="en-US" sz="6400" b="1" dirty="0">
                <a:solidFill>
                  <a:schemeClr val="tx1"/>
                </a:solidFill>
                <a:latin typeface="Abadi"/>
              </a:rPr>
              <a:t>Web Scrapping </a:t>
            </a:r>
            <a:r>
              <a:rPr lang="en-US" sz="6400" dirty="0">
                <a:solidFill>
                  <a:schemeClr val="tx1"/>
                </a:solidFill>
                <a:latin typeface="Abadi"/>
              </a:rPr>
              <a:t>on the Wikipedia page titled List of Falcon 9 and Falcon Heavy launches </a:t>
            </a:r>
            <a:r>
              <a:rPr lang="en-US" sz="6400" dirty="0">
                <a:solidFill>
                  <a:schemeClr val="accent3">
                    <a:lumMod val="25000"/>
                  </a:schemeClr>
                </a:solidFill>
                <a:latin typeface="Abadi" panose="020B0604020104020204" pitchFamily="34" charset="0"/>
              </a:rPr>
              <a:t>to collect and extract Falcon 9 historical launch records.</a:t>
            </a:r>
            <a:endParaRPr lang="en-US" sz="5600" dirty="0">
              <a:solidFill>
                <a:schemeClr val="tx1"/>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6400" dirty="0">
                <a:solidFill>
                  <a:schemeClr val="tx1"/>
                </a:solidFill>
                <a:latin typeface="Abadi"/>
              </a:rPr>
              <a:t>By Identifying missing data, counting the landing outcomes to rewrite it as classes of 0 and 1 and success rate of Falcon 9 is calculated.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6400" dirty="0">
                <a:solidFill>
                  <a:schemeClr val="tx1"/>
                </a:solidFill>
                <a:latin typeface="Abadi"/>
              </a:rPr>
              <a:t>Predictor features selected from independent variables, data is standardized/scaled, train and test data split is done, best hyperparameter for classification models are calculated by tuning parameters then models are trained.</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9700"/>
            <a:ext cx="10821915" cy="4767263"/>
          </a:xfrm>
          <a:prstGeom prst="rect">
            <a:avLst/>
          </a:prstGeom>
        </p:spPr>
        <p:txBody>
          <a:bodyPr/>
          <a:lstStyle/>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Data collection is done using two processes </a:t>
            </a:r>
          </a:p>
          <a:p>
            <a:pPr>
              <a:lnSpc>
                <a:spcPct val="100000"/>
              </a:lnSpc>
              <a:spcBef>
                <a:spcPts val="1400"/>
              </a:spcBef>
            </a:pPr>
            <a:r>
              <a:rPr lang="en-US" sz="2000" dirty="0">
                <a:solidFill>
                  <a:schemeClr val="accent3">
                    <a:lumMod val="25000"/>
                  </a:schemeClr>
                </a:solidFill>
                <a:latin typeface="Abadi" panose="020B0604020104020204" pitchFamily="34" charset="0"/>
              </a:rPr>
              <a:t>1. Making a request to the SpaceX API</a:t>
            </a:r>
          </a:p>
          <a:p>
            <a:pPr lvl="1">
              <a:lnSpc>
                <a:spcPct val="100000"/>
              </a:lnSpc>
              <a:spcBef>
                <a:spcPts val="1400"/>
              </a:spcBef>
            </a:pPr>
            <a:r>
              <a:rPr lang="en-US" sz="1600" dirty="0">
                <a:solidFill>
                  <a:schemeClr val="accent3">
                    <a:lumMod val="25000"/>
                  </a:schemeClr>
                </a:solidFill>
                <a:latin typeface="Abadi" panose="020B0604020104020204" pitchFamily="34" charset="0"/>
              </a:rPr>
              <a:t>The following URLs are used to call the SpaceX API using the </a:t>
            </a:r>
            <a:r>
              <a:rPr lang="en-US" sz="1600" b="1" dirty="0">
                <a:solidFill>
                  <a:schemeClr val="accent3">
                    <a:lumMod val="25000"/>
                  </a:schemeClr>
                </a:solidFill>
                <a:latin typeface="Abadi" panose="020B0604020104020204" pitchFamily="34" charset="0"/>
              </a:rPr>
              <a:t>requests </a:t>
            </a:r>
            <a:r>
              <a:rPr lang="en-US" sz="1600" dirty="0">
                <a:solidFill>
                  <a:schemeClr val="accent3">
                    <a:lumMod val="25000"/>
                  </a:schemeClr>
                </a:solidFill>
                <a:latin typeface="Abadi" panose="020B0604020104020204" pitchFamily="34" charset="0"/>
              </a:rPr>
              <a:t>library</a:t>
            </a:r>
            <a:r>
              <a:rPr lang="en-US" sz="1600" b="1" dirty="0">
                <a:solidFill>
                  <a:schemeClr val="accent3">
                    <a:lumMod val="25000"/>
                  </a:schemeClr>
                </a:solidFill>
                <a:latin typeface="Abadi" panose="020B0604020104020204" pitchFamily="34" charset="0"/>
              </a:rPr>
              <a:t> </a:t>
            </a:r>
            <a:r>
              <a:rPr lang="en-US" sz="1600" dirty="0">
                <a:solidFill>
                  <a:schemeClr val="accent3">
                    <a:lumMod val="25000"/>
                  </a:schemeClr>
                </a:solidFill>
                <a:latin typeface="Abadi" panose="020B0604020104020204" pitchFamily="34" charset="0"/>
              </a:rPr>
              <a:t>and parse the JSON results to extract information using identification numbers in the launch data;</a:t>
            </a:r>
          </a:p>
          <a:p>
            <a:pPr marL="457200" lvl="1" indent="0">
              <a:lnSpc>
                <a:spcPct val="100000"/>
              </a:lnSpc>
              <a:spcBef>
                <a:spcPts val="1400"/>
              </a:spcBef>
              <a:buNone/>
            </a:pPr>
            <a:r>
              <a:rPr lang="en-US" sz="1200" dirty="0" err="1">
                <a:solidFill>
                  <a:srgbClr val="E06C75"/>
                </a:solidFill>
                <a:latin typeface="CaskaydiaCove NF" panose="020B0509020204030204" pitchFamily="49" charset="0"/>
              </a:rPr>
              <a:t>spacex_url</a:t>
            </a:r>
            <a:r>
              <a:rPr lang="en-US" sz="1200" dirty="0">
                <a:solidFill>
                  <a:srgbClr val="E06C75"/>
                </a:solidFill>
                <a:latin typeface="CaskaydiaCove NF" panose="020B0509020204030204" pitchFamily="49" charset="0"/>
              </a:rPr>
              <a:t> </a:t>
            </a:r>
            <a:r>
              <a:rPr lang="en-US" sz="1400" dirty="0">
                <a:solidFill>
                  <a:schemeClr val="accent3">
                    <a:lumMod val="25000"/>
                  </a:schemeClr>
                </a:solidFill>
                <a:latin typeface="Abadi" panose="020B0604020104020204" pitchFamily="34" charset="0"/>
              </a:rPr>
              <a:t>= </a:t>
            </a:r>
            <a:r>
              <a:rPr lang="en-US" sz="1400" dirty="0">
                <a:solidFill>
                  <a:schemeClr val="accent3">
                    <a:lumMod val="25000"/>
                  </a:schemeClr>
                </a:solidFill>
                <a:latin typeface="Abadi" panose="020B0604020104020204" pitchFamily="34" charset="0"/>
                <a:hlinkClick r:id="rId3"/>
              </a:rPr>
              <a:t>https://api.spacexdata.com/v4/launches/past</a:t>
            </a:r>
            <a:endParaRPr lang="en-US" sz="1400" dirty="0">
              <a:solidFill>
                <a:schemeClr val="accent3">
                  <a:lumMod val="25000"/>
                </a:schemeClr>
              </a:solidFill>
              <a:latin typeface="Abadi" panose="020B0604020104020204" pitchFamily="34" charset="0"/>
            </a:endParaRPr>
          </a:p>
          <a:p>
            <a:pPr marL="457200" lvl="1" indent="0">
              <a:lnSpc>
                <a:spcPct val="100000"/>
              </a:lnSpc>
              <a:spcBef>
                <a:spcPts val="1400"/>
              </a:spcBef>
              <a:buNone/>
            </a:pPr>
            <a:r>
              <a:rPr lang="en-US" sz="1200" dirty="0" err="1">
                <a:solidFill>
                  <a:srgbClr val="E06C75"/>
                </a:solidFill>
                <a:latin typeface="CaskaydiaCove NF" panose="020B0509020204030204" pitchFamily="49" charset="0"/>
              </a:rPr>
              <a:t>static_json_url</a:t>
            </a:r>
            <a:r>
              <a:rPr lang="en-US" sz="1200" dirty="0">
                <a:solidFill>
                  <a:srgbClr val="E06C75"/>
                </a:solidFill>
                <a:latin typeface="CaskaydiaCove NF" panose="020B0509020204030204" pitchFamily="49" charset="0"/>
              </a:rPr>
              <a:t> </a:t>
            </a:r>
            <a:r>
              <a:rPr lang="en-US" sz="1400" dirty="0">
                <a:solidFill>
                  <a:schemeClr val="accent3">
                    <a:lumMod val="25000"/>
                  </a:schemeClr>
                </a:solidFill>
                <a:latin typeface="Abadi" panose="020B0604020104020204" pitchFamily="34" charset="0"/>
              </a:rPr>
              <a:t>= </a:t>
            </a:r>
            <a:r>
              <a:rPr lang="en-US" sz="1400" dirty="0">
                <a:solidFill>
                  <a:schemeClr val="accent3">
                    <a:lumMod val="25000"/>
                  </a:schemeClr>
                </a:solidFill>
                <a:latin typeface="Abadi" panose="020B0604020104020204" pitchFamily="34" charset="0"/>
                <a:hlinkClick r:id="rId4"/>
              </a:rPr>
              <a:t>https://cf-courses-data.s3.us.cloud-object-storage.appdomain.cloud/IBM-DS0321EN-SkillsNetwork/datasets/API_call_spacex_api.json</a:t>
            </a:r>
            <a:endParaRPr lang="en-US" sz="1400" dirty="0">
              <a:solidFill>
                <a:schemeClr val="accent3">
                  <a:lumMod val="25000"/>
                </a:schemeClr>
              </a:solidFill>
              <a:latin typeface="Abadi" panose="020B0604020104020204" pitchFamily="34" charset="0"/>
            </a:endParaRPr>
          </a:p>
          <a:p>
            <a:pPr lvl="2">
              <a:lnSpc>
                <a:spcPct val="100000"/>
              </a:lnSpc>
              <a:spcBef>
                <a:spcPts val="1400"/>
              </a:spcBef>
            </a:pP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2. Perform Web scrapping on the Wikipedia page titled List of Falcon 9 and Falcon Heavy launches.</a:t>
            </a:r>
          </a:p>
          <a:p>
            <a:pPr lvl="1">
              <a:lnSpc>
                <a:spcPct val="100000"/>
              </a:lnSpc>
              <a:spcBef>
                <a:spcPts val="1400"/>
              </a:spcBef>
            </a:pPr>
            <a:r>
              <a:rPr lang="en-US" sz="1600" dirty="0">
                <a:solidFill>
                  <a:schemeClr val="accent3">
                    <a:lumMod val="25000"/>
                  </a:schemeClr>
                </a:solidFill>
                <a:latin typeface="Abadi" panose="020B0604020104020204" pitchFamily="34" charset="0"/>
              </a:rPr>
              <a:t>The Falcon 9 launch records are extracted from Wikipedia by parsing the HTML table into a Pandas data frame using Beautifulsoup4 and requests libraries from the following URL;</a:t>
            </a:r>
            <a:endParaRPr lang="en-US" sz="1100" dirty="0">
              <a:solidFill>
                <a:srgbClr val="E06C75"/>
              </a:solidFill>
              <a:latin typeface="CaskaydiaCove NF" panose="020B0509020204030204" pitchFamily="49" charset="0"/>
            </a:endParaRPr>
          </a:p>
          <a:p>
            <a:pPr marL="457200" lvl="1" indent="0">
              <a:buNone/>
            </a:pPr>
            <a:endParaRPr lang="en-US" sz="1100" dirty="0">
              <a:solidFill>
                <a:srgbClr val="E06C75"/>
              </a:solidFill>
              <a:latin typeface="CaskaydiaCove NF" panose="020B0509020204030204" pitchFamily="49" charset="0"/>
            </a:endParaRPr>
          </a:p>
          <a:p>
            <a:pPr marL="457200" lvl="1" indent="0">
              <a:buNone/>
            </a:pPr>
            <a:r>
              <a:rPr lang="en-US" sz="1100" dirty="0" err="1">
                <a:solidFill>
                  <a:srgbClr val="E06C75"/>
                </a:solidFill>
                <a:latin typeface="CaskaydiaCove NF" panose="020B0509020204030204" pitchFamily="49" charset="0"/>
              </a:rPr>
              <a:t>static_url</a:t>
            </a:r>
            <a:r>
              <a:rPr lang="en-US" sz="1100" dirty="0">
                <a:solidFill>
                  <a:srgbClr val="ABB2BF"/>
                </a:solidFill>
                <a:latin typeface="CaskaydiaCove NF" panose="020B0509020204030204" pitchFamily="49" charset="0"/>
              </a:rPr>
              <a:t> </a:t>
            </a:r>
            <a:r>
              <a:rPr lang="en-US" sz="1100" dirty="0">
                <a:solidFill>
                  <a:srgbClr val="56B6C2"/>
                </a:solidFill>
                <a:latin typeface="CaskaydiaCove NF" panose="020B0509020204030204" pitchFamily="49" charset="0"/>
              </a:rPr>
              <a:t>=</a:t>
            </a:r>
            <a:r>
              <a:rPr lang="en-US" sz="1100" dirty="0">
                <a:solidFill>
                  <a:srgbClr val="ABB2BF"/>
                </a:solidFill>
                <a:latin typeface="CaskaydiaCove NF" panose="020B0509020204030204" pitchFamily="49" charset="0"/>
              </a:rPr>
              <a:t> </a:t>
            </a:r>
            <a:r>
              <a:rPr lang="en-US" sz="1100" dirty="0">
                <a:solidFill>
                  <a:srgbClr val="98C379"/>
                </a:solidFill>
                <a:latin typeface="CaskaydiaCove NF" panose="020B0509020204030204" pitchFamily="49" charset="0"/>
                <a:hlinkClick r:id="rId5"/>
              </a:rPr>
              <a:t>https://en.wikipedia.org/w/index.php?title=List_of_Falcon_9_and_Falcon_Heavy_launches&amp;oldid=1027686922</a:t>
            </a:r>
            <a:r>
              <a:rPr lang="en-US" sz="1100" dirty="0">
                <a:solidFill>
                  <a:srgbClr val="98C379"/>
                </a:solidFill>
                <a:latin typeface="CaskaydiaCove NF" panose="020B0509020204030204" pitchFamily="49" charset="0"/>
              </a:rPr>
              <a:t> </a:t>
            </a:r>
            <a:endParaRPr lang="en-US" sz="1100" dirty="0">
              <a:solidFill>
                <a:srgbClr val="ABB2BF"/>
              </a:solidFill>
              <a:latin typeface="CaskaydiaCove NF" panose="020B0509020204030204" pitchFamily="49" charset="0"/>
            </a:endParaRPr>
          </a:p>
          <a:p>
            <a:pPr lvl="1">
              <a:lnSpc>
                <a:spcPct val="100000"/>
              </a:lnSpc>
              <a:spcBef>
                <a:spcPts val="1400"/>
              </a:spcBef>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62700" y="1436398"/>
            <a:ext cx="5585634" cy="4589175"/>
          </a:xfrm>
          <a:prstGeom prst="rect">
            <a:avLst/>
          </a:prstGeom>
          <a:ln>
            <a:solidFill>
              <a:srgbClr val="0B49CB"/>
            </a:solidFill>
            <a:prstDash val="dash"/>
          </a:ln>
        </p:spPr>
        <p:txBody>
          <a:bodyPr vert="horz" lIns="91440" tIns="45720" rIns="91440" bIns="45720" rtlCol="0" anchor="t">
            <a:normAutofit/>
          </a:bodyPr>
          <a:lstStyle/>
          <a:p>
            <a:pPr marL="0" indent="0">
              <a:buNone/>
            </a:pPr>
            <a:r>
              <a:rPr lang="en-US" sz="2200" dirty="0">
                <a:solidFill>
                  <a:srgbClr val="1C7DDB"/>
                </a:solidFill>
                <a:latin typeface="Abadi"/>
              </a:rPr>
              <a:t>Flowchart of SpaceX API calls</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34029" y="1436399"/>
            <a:ext cx="5628671" cy="4589174"/>
          </a:xfrm>
          <a:prstGeom prst="rect">
            <a:avLst/>
          </a:prstGeom>
        </p:spPr>
        <p:txBody>
          <a:bodyPr vert="horz" lIns="91440" tIns="45720" rIns="91440" bIns="45720" rtlCol="0" anchor="t">
            <a:normAutofit lnSpcReduction="10000"/>
          </a:bodyPr>
          <a:lstStyle/>
          <a:p>
            <a:pPr>
              <a:lnSpc>
                <a:spcPct val="100000"/>
              </a:lnSpc>
              <a:spcBef>
                <a:spcPts val="1400"/>
              </a:spcBef>
            </a:pPr>
            <a:r>
              <a:rPr lang="en-US" sz="1800" dirty="0">
                <a:solidFill>
                  <a:schemeClr val="accent3">
                    <a:lumMod val="25000"/>
                  </a:schemeClr>
                </a:solidFill>
                <a:latin typeface="Abadi" panose="020B0604020104020204" pitchFamily="34" charset="0"/>
              </a:rPr>
              <a:t>Request and parse the SpaceX launch data using    the GET request</a:t>
            </a:r>
          </a:p>
          <a:p>
            <a:pPr marL="0" indent="0">
              <a:lnSpc>
                <a:spcPct val="100000"/>
              </a:lnSpc>
              <a:spcBef>
                <a:spcPts val="1400"/>
              </a:spcBef>
              <a:buNone/>
            </a:pPr>
            <a:r>
              <a:rPr lang="en-US" sz="900" dirty="0">
                <a:solidFill>
                  <a:srgbClr val="E06C75"/>
                </a:solidFill>
                <a:latin typeface="CaskaydiaCove NF" panose="020B0509020204030204" pitchFamily="49" charset="0"/>
              </a:rPr>
              <a:t>   response</a:t>
            </a:r>
            <a:r>
              <a:rPr lang="en-US" sz="900" dirty="0">
                <a:solidFill>
                  <a:srgbClr val="ABB2BF"/>
                </a:solidFill>
                <a:latin typeface="CaskaydiaCove NF" panose="020B0509020204030204" pitchFamily="49" charset="0"/>
              </a:rPr>
              <a:t> </a:t>
            </a:r>
            <a:r>
              <a:rPr lang="en-US" sz="900" dirty="0">
                <a:solidFill>
                  <a:srgbClr val="56B6C2"/>
                </a:solidFill>
                <a:latin typeface="CaskaydiaCove NF" panose="020B0509020204030204" pitchFamily="49" charset="0"/>
              </a:rPr>
              <a:t>=</a:t>
            </a:r>
            <a:r>
              <a:rPr lang="en-US" sz="900" dirty="0">
                <a:solidFill>
                  <a:srgbClr val="ABB2BF"/>
                </a:solidFill>
                <a:latin typeface="CaskaydiaCove NF" panose="020B0509020204030204" pitchFamily="49" charset="0"/>
              </a:rPr>
              <a:t> </a:t>
            </a:r>
            <a:r>
              <a:rPr lang="en-US" sz="900" dirty="0" err="1">
                <a:solidFill>
                  <a:srgbClr val="E5C07B"/>
                </a:solidFill>
                <a:latin typeface="CaskaydiaCove NF" panose="020B0509020204030204" pitchFamily="49" charset="0"/>
              </a:rPr>
              <a:t>requests</a:t>
            </a:r>
            <a:r>
              <a:rPr lang="en-US" sz="900" dirty="0" err="1">
                <a:solidFill>
                  <a:srgbClr val="ABB2BF"/>
                </a:solidFill>
                <a:latin typeface="CaskaydiaCove NF" panose="020B0509020204030204" pitchFamily="49" charset="0"/>
              </a:rPr>
              <a:t>.</a:t>
            </a:r>
            <a:r>
              <a:rPr lang="en-US" sz="900" dirty="0" err="1">
                <a:solidFill>
                  <a:srgbClr val="61AFEF"/>
                </a:solidFill>
                <a:latin typeface="CaskaydiaCove NF" panose="020B0509020204030204" pitchFamily="49" charset="0"/>
              </a:rPr>
              <a:t>get</a:t>
            </a:r>
            <a:r>
              <a:rPr lang="en-US" sz="900" dirty="0">
                <a:solidFill>
                  <a:srgbClr val="ABB2BF"/>
                </a:solidFill>
                <a:latin typeface="CaskaydiaCove NF" panose="020B0509020204030204" pitchFamily="49" charset="0"/>
              </a:rPr>
              <a:t>(</a:t>
            </a:r>
            <a:r>
              <a:rPr lang="en-US" sz="900" dirty="0">
                <a:solidFill>
                  <a:srgbClr val="98C379"/>
                </a:solidFill>
                <a:latin typeface="CaskaydiaCove NF" panose="020B0509020204030204" pitchFamily="49" charset="0"/>
              </a:rPr>
              <a:t>"https://api.spacexdata.com/v4/rockets/..."</a:t>
            </a:r>
            <a:r>
              <a:rPr lang="en-US" sz="900" dirty="0">
                <a:solidFill>
                  <a:srgbClr val="ABB2BF"/>
                </a:solidFill>
                <a:latin typeface="CaskaydiaCove NF" panose="020B0509020204030204" pitchFamily="49" charset="0"/>
              </a:rPr>
              <a:t>).</a:t>
            </a:r>
            <a:r>
              <a:rPr lang="en-US" sz="900" dirty="0">
                <a:solidFill>
                  <a:srgbClr val="61AFEF"/>
                </a:solidFill>
                <a:latin typeface="CaskaydiaCove NF" panose="020B0509020204030204" pitchFamily="49" charset="0"/>
              </a:rPr>
              <a:t>json</a:t>
            </a:r>
            <a:r>
              <a:rPr lang="en-US" sz="900" dirty="0">
                <a:solidFill>
                  <a:srgbClr val="ABB2BF"/>
                </a:solidFill>
                <a:latin typeface="CaskaydiaCove NF" panose="020B0509020204030204" pitchFamily="49" charset="0"/>
              </a:rPr>
              <a:t>()</a:t>
            </a:r>
          </a:p>
          <a:p>
            <a:pPr marL="0" indent="0">
              <a:lnSpc>
                <a:spcPct val="100000"/>
              </a:lnSpc>
              <a:spcBef>
                <a:spcPts val="1400"/>
              </a:spcBef>
              <a:buNone/>
            </a:pPr>
            <a:r>
              <a:rPr lang="en-US" sz="900" dirty="0">
                <a:solidFill>
                  <a:srgbClr val="E06C75"/>
                </a:solidFill>
                <a:latin typeface="CaskaydiaCove NF" panose="020B0509020204030204" pitchFamily="49" charset="0"/>
              </a:rPr>
              <a:t>   response</a:t>
            </a:r>
            <a:r>
              <a:rPr lang="en-US" sz="900" dirty="0">
                <a:solidFill>
                  <a:srgbClr val="ABB2BF"/>
                </a:solidFill>
                <a:latin typeface="CaskaydiaCove NF" panose="020B0509020204030204" pitchFamily="49" charset="0"/>
              </a:rPr>
              <a:t> </a:t>
            </a:r>
            <a:r>
              <a:rPr lang="en-US" sz="900" dirty="0">
                <a:solidFill>
                  <a:srgbClr val="56B6C2"/>
                </a:solidFill>
                <a:latin typeface="CaskaydiaCove NF" panose="020B0509020204030204" pitchFamily="49" charset="0"/>
              </a:rPr>
              <a:t>=</a:t>
            </a:r>
            <a:r>
              <a:rPr lang="en-US" sz="900" dirty="0">
                <a:solidFill>
                  <a:srgbClr val="ABB2BF"/>
                </a:solidFill>
                <a:latin typeface="CaskaydiaCove NF" panose="020B0509020204030204" pitchFamily="49" charset="0"/>
              </a:rPr>
              <a:t> </a:t>
            </a:r>
            <a:r>
              <a:rPr lang="en-US" sz="900" dirty="0" err="1">
                <a:solidFill>
                  <a:srgbClr val="E5C07B"/>
                </a:solidFill>
                <a:latin typeface="CaskaydiaCove NF" panose="020B0509020204030204" pitchFamily="49" charset="0"/>
              </a:rPr>
              <a:t>requests</a:t>
            </a:r>
            <a:r>
              <a:rPr lang="en-US" sz="900" dirty="0" err="1">
                <a:solidFill>
                  <a:srgbClr val="ABB2BF"/>
                </a:solidFill>
                <a:latin typeface="CaskaydiaCove NF" panose="020B0509020204030204" pitchFamily="49" charset="0"/>
              </a:rPr>
              <a:t>.</a:t>
            </a:r>
            <a:r>
              <a:rPr lang="en-US" sz="900" dirty="0" err="1">
                <a:solidFill>
                  <a:srgbClr val="61AFEF"/>
                </a:solidFill>
                <a:latin typeface="CaskaydiaCove NF" panose="020B0509020204030204" pitchFamily="49" charset="0"/>
              </a:rPr>
              <a:t>get</a:t>
            </a:r>
            <a:r>
              <a:rPr lang="en-US" sz="900" dirty="0">
                <a:solidFill>
                  <a:srgbClr val="ABB2BF"/>
                </a:solidFill>
                <a:latin typeface="CaskaydiaCove NF" panose="020B0509020204030204" pitchFamily="49" charset="0"/>
              </a:rPr>
              <a:t>(</a:t>
            </a:r>
            <a:r>
              <a:rPr lang="en-US" sz="900" dirty="0">
                <a:solidFill>
                  <a:srgbClr val="98C379"/>
                </a:solidFill>
                <a:latin typeface="CaskaydiaCove NF" panose="020B0509020204030204" pitchFamily="49" charset="0"/>
              </a:rPr>
              <a:t>"https://api.spacexdata.com/v4/launchpads/..."</a:t>
            </a:r>
            <a:r>
              <a:rPr lang="en-US" sz="900" dirty="0">
                <a:solidFill>
                  <a:srgbClr val="ABB2BF"/>
                </a:solidFill>
                <a:latin typeface="CaskaydiaCove NF" panose="020B0509020204030204" pitchFamily="49" charset="0"/>
              </a:rPr>
              <a:t>).</a:t>
            </a:r>
            <a:r>
              <a:rPr lang="en-US" sz="900" dirty="0">
                <a:solidFill>
                  <a:srgbClr val="61AFEF"/>
                </a:solidFill>
                <a:latin typeface="CaskaydiaCove NF" panose="020B0509020204030204" pitchFamily="49" charset="0"/>
              </a:rPr>
              <a:t>json</a:t>
            </a:r>
            <a:r>
              <a:rPr lang="en-US" sz="900" dirty="0">
                <a:solidFill>
                  <a:srgbClr val="ABB2BF"/>
                </a:solidFill>
                <a:latin typeface="CaskaydiaCove NF" panose="020B0509020204030204" pitchFamily="49" charset="0"/>
              </a:rPr>
              <a:t>()</a:t>
            </a:r>
          </a:p>
          <a:p>
            <a:pPr marL="0" indent="0">
              <a:lnSpc>
                <a:spcPct val="100000"/>
              </a:lnSpc>
              <a:spcBef>
                <a:spcPts val="1400"/>
              </a:spcBef>
              <a:buNone/>
            </a:pPr>
            <a:r>
              <a:rPr lang="en-US" sz="900" dirty="0">
                <a:solidFill>
                  <a:srgbClr val="ABB2BF"/>
                </a:solidFill>
                <a:latin typeface="CaskaydiaCove NF" panose="020B0509020204030204" pitchFamily="49" charset="0"/>
              </a:rPr>
              <a:t>   </a:t>
            </a:r>
            <a:r>
              <a:rPr lang="en-US" sz="900" dirty="0">
                <a:solidFill>
                  <a:srgbClr val="E06C75"/>
                </a:solidFill>
                <a:latin typeface="CaskaydiaCove NF" panose="020B0509020204030204" pitchFamily="49" charset="0"/>
              </a:rPr>
              <a:t>response</a:t>
            </a:r>
            <a:r>
              <a:rPr lang="en-US" sz="900" dirty="0">
                <a:solidFill>
                  <a:srgbClr val="ABB2BF"/>
                </a:solidFill>
                <a:latin typeface="CaskaydiaCove NF" panose="020B0509020204030204" pitchFamily="49" charset="0"/>
              </a:rPr>
              <a:t> </a:t>
            </a:r>
            <a:r>
              <a:rPr lang="en-US" sz="900" dirty="0">
                <a:solidFill>
                  <a:srgbClr val="56B6C2"/>
                </a:solidFill>
                <a:latin typeface="CaskaydiaCove NF" panose="020B0509020204030204" pitchFamily="49" charset="0"/>
              </a:rPr>
              <a:t>=</a:t>
            </a:r>
            <a:r>
              <a:rPr lang="en-US" sz="900" dirty="0">
                <a:solidFill>
                  <a:srgbClr val="ABB2BF"/>
                </a:solidFill>
                <a:latin typeface="CaskaydiaCove NF" panose="020B0509020204030204" pitchFamily="49" charset="0"/>
              </a:rPr>
              <a:t> </a:t>
            </a:r>
            <a:r>
              <a:rPr lang="en-US" sz="900" dirty="0" err="1">
                <a:solidFill>
                  <a:srgbClr val="E5C07B"/>
                </a:solidFill>
                <a:latin typeface="CaskaydiaCove NF" panose="020B0509020204030204" pitchFamily="49" charset="0"/>
              </a:rPr>
              <a:t>requests</a:t>
            </a:r>
            <a:r>
              <a:rPr lang="en-US" sz="900" dirty="0" err="1">
                <a:solidFill>
                  <a:srgbClr val="ABB2BF"/>
                </a:solidFill>
                <a:latin typeface="CaskaydiaCove NF" panose="020B0509020204030204" pitchFamily="49" charset="0"/>
              </a:rPr>
              <a:t>.</a:t>
            </a:r>
            <a:r>
              <a:rPr lang="en-US" sz="900" dirty="0" err="1">
                <a:solidFill>
                  <a:srgbClr val="61AFEF"/>
                </a:solidFill>
                <a:latin typeface="CaskaydiaCove NF" panose="020B0509020204030204" pitchFamily="49" charset="0"/>
              </a:rPr>
              <a:t>get</a:t>
            </a:r>
            <a:r>
              <a:rPr lang="en-US" sz="900" dirty="0">
                <a:solidFill>
                  <a:srgbClr val="ABB2BF"/>
                </a:solidFill>
                <a:latin typeface="CaskaydiaCove NF" panose="020B0509020204030204" pitchFamily="49" charset="0"/>
              </a:rPr>
              <a:t>(</a:t>
            </a:r>
            <a:r>
              <a:rPr lang="en-US" sz="900" dirty="0">
                <a:solidFill>
                  <a:srgbClr val="98C379"/>
                </a:solidFill>
                <a:latin typeface="CaskaydiaCove NF" panose="020B0509020204030204" pitchFamily="49" charset="0"/>
              </a:rPr>
              <a:t>"https://api.spacexdata.com/v4/payloads/..."</a:t>
            </a:r>
            <a:r>
              <a:rPr lang="en-US" sz="900" dirty="0">
                <a:solidFill>
                  <a:srgbClr val="ABB2BF"/>
                </a:solidFill>
                <a:latin typeface="CaskaydiaCove NF" panose="020B0509020204030204" pitchFamily="49" charset="0"/>
              </a:rPr>
              <a:t>).</a:t>
            </a:r>
            <a:r>
              <a:rPr lang="en-US" sz="900" dirty="0">
                <a:solidFill>
                  <a:srgbClr val="61AFEF"/>
                </a:solidFill>
                <a:latin typeface="CaskaydiaCove NF" panose="020B0509020204030204" pitchFamily="49" charset="0"/>
              </a:rPr>
              <a:t>json</a:t>
            </a:r>
            <a:r>
              <a:rPr lang="en-US" sz="900" dirty="0">
                <a:solidFill>
                  <a:srgbClr val="ABB2BF"/>
                </a:solidFill>
                <a:latin typeface="CaskaydiaCove NF" panose="020B0509020204030204" pitchFamily="49" charset="0"/>
              </a:rPr>
              <a:t>()</a:t>
            </a:r>
          </a:p>
          <a:p>
            <a:pPr marL="0" indent="0">
              <a:lnSpc>
                <a:spcPct val="100000"/>
              </a:lnSpc>
              <a:spcBef>
                <a:spcPts val="1400"/>
              </a:spcBef>
              <a:buNone/>
            </a:pPr>
            <a:r>
              <a:rPr lang="en-US" sz="900" dirty="0">
                <a:solidFill>
                  <a:srgbClr val="E06C75"/>
                </a:solidFill>
                <a:latin typeface="CaskaydiaCove NF" panose="020B0509020204030204" pitchFamily="49" charset="0"/>
              </a:rPr>
              <a:t>   response</a:t>
            </a:r>
            <a:r>
              <a:rPr lang="en-US" sz="900" dirty="0">
                <a:solidFill>
                  <a:srgbClr val="ABB2BF"/>
                </a:solidFill>
                <a:latin typeface="CaskaydiaCove NF" panose="020B0509020204030204" pitchFamily="49" charset="0"/>
              </a:rPr>
              <a:t> </a:t>
            </a:r>
            <a:r>
              <a:rPr lang="en-US" sz="900" dirty="0">
                <a:solidFill>
                  <a:srgbClr val="56B6C2"/>
                </a:solidFill>
                <a:latin typeface="CaskaydiaCove NF" panose="020B0509020204030204" pitchFamily="49" charset="0"/>
              </a:rPr>
              <a:t>=</a:t>
            </a:r>
            <a:r>
              <a:rPr lang="en-US" sz="900" dirty="0">
                <a:solidFill>
                  <a:srgbClr val="ABB2BF"/>
                </a:solidFill>
                <a:latin typeface="CaskaydiaCove NF" panose="020B0509020204030204" pitchFamily="49" charset="0"/>
              </a:rPr>
              <a:t> </a:t>
            </a:r>
            <a:r>
              <a:rPr lang="en-US" sz="900" dirty="0" err="1">
                <a:solidFill>
                  <a:srgbClr val="E5C07B"/>
                </a:solidFill>
                <a:latin typeface="CaskaydiaCove NF" panose="020B0509020204030204" pitchFamily="49" charset="0"/>
              </a:rPr>
              <a:t>requests</a:t>
            </a:r>
            <a:r>
              <a:rPr lang="en-US" sz="900" dirty="0" err="1">
                <a:solidFill>
                  <a:srgbClr val="ABB2BF"/>
                </a:solidFill>
                <a:latin typeface="CaskaydiaCove NF" panose="020B0509020204030204" pitchFamily="49" charset="0"/>
              </a:rPr>
              <a:t>.</a:t>
            </a:r>
            <a:r>
              <a:rPr lang="en-US" sz="900" dirty="0" err="1">
                <a:solidFill>
                  <a:srgbClr val="61AFEF"/>
                </a:solidFill>
                <a:latin typeface="CaskaydiaCove NF" panose="020B0509020204030204" pitchFamily="49" charset="0"/>
              </a:rPr>
              <a:t>get</a:t>
            </a:r>
            <a:r>
              <a:rPr lang="en-US" sz="900" dirty="0">
                <a:solidFill>
                  <a:srgbClr val="ABB2BF"/>
                </a:solidFill>
                <a:latin typeface="CaskaydiaCove NF" panose="020B0509020204030204" pitchFamily="49" charset="0"/>
              </a:rPr>
              <a:t>(</a:t>
            </a:r>
            <a:r>
              <a:rPr lang="en-US" sz="900" dirty="0">
                <a:solidFill>
                  <a:srgbClr val="98C379"/>
                </a:solidFill>
                <a:latin typeface="CaskaydiaCove NF" panose="020B0509020204030204" pitchFamily="49" charset="0"/>
              </a:rPr>
              <a:t>"https://api.spacexdata.com/v4/cores/..."</a:t>
            </a:r>
            <a:r>
              <a:rPr lang="en-US" sz="900" dirty="0">
                <a:solidFill>
                  <a:srgbClr val="ABB2BF"/>
                </a:solidFill>
                <a:latin typeface="CaskaydiaCove NF" panose="020B0509020204030204" pitchFamily="49" charset="0"/>
              </a:rPr>
              <a:t>).</a:t>
            </a:r>
            <a:r>
              <a:rPr lang="en-US" sz="900" dirty="0">
                <a:solidFill>
                  <a:srgbClr val="61AFEF"/>
                </a:solidFill>
                <a:latin typeface="CaskaydiaCove NF" panose="020B0509020204030204" pitchFamily="49" charset="0"/>
              </a:rPr>
              <a:t>json</a:t>
            </a:r>
            <a:r>
              <a:rPr lang="en-US" sz="900" dirty="0">
                <a:solidFill>
                  <a:srgbClr val="ABB2BF"/>
                </a:solidFill>
                <a:latin typeface="CaskaydiaCove NF" panose="020B0509020204030204" pitchFamily="49" charset="0"/>
              </a:rPr>
              <a:t>()</a:t>
            </a:r>
          </a:p>
          <a:p>
            <a:pPr marL="0" indent="0">
              <a:lnSpc>
                <a:spcPct val="100000"/>
              </a:lnSpc>
              <a:spcBef>
                <a:spcPts val="1400"/>
              </a:spcBef>
              <a:buNone/>
            </a:pPr>
            <a:r>
              <a:rPr lang="en-US" sz="900" dirty="0">
                <a:solidFill>
                  <a:srgbClr val="E06C75"/>
                </a:solidFill>
                <a:latin typeface="CaskaydiaCove NF" panose="020B0509020204030204" pitchFamily="49" charset="0"/>
              </a:rPr>
              <a:t>   response</a:t>
            </a:r>
            <a:r>
              <a:rPr lang="en-US" sz="900" dirty="0">
                <a:solidFill>
                  <a:srgbClr val="ABB2BF"/>
                </a:solidFill>
                <a:latin typeface="CaskaydiaCove NF" panose="020B0509020204030204" pitchFamily="49" charset="0"/>
              </a:rPr>
              <a:t> </a:t>
            </a:r>
            <a:r>
              <a:rPr lang="en-US" sz="900" dirty="0">
                <a:solidFill>
                  <a:srgbClr val="56B6C2"/>
                </a:solidFill>
                <a:latin typeface="CaskaydiaCove NF" panose="020B0509020204030204" pitchFamily="49" charset="0"/>
              </a:rPr>
              <a:t>=</a:t>
            </a:r>
            <a:r>
              <a:rPr lang="en-US" sz="900" dirty="0">
                <a:solidFill>
                  <a:srgbClr val="ABB2BF"/>
                </a:solidFill>
                <a:latin typeface="CaskaydiaCove NF" panose="020B0509020204030204" pitchFamily="49" charset="0"/>
              </a:rPr>
              <a:t> </a:t>
            </a:r>
            <a:r>
              <a:rPr lang="en-US" sz="900" dirty="0" err="1">
                <a:solidFill>
                  <a:srgbClr val="E5C07B"/>
                </a:solidFill>
                <a:latin typeface="CaskaydiaCove NF" panose="020B0509020204030204" pitchFamily="49" charset="0"/>
              </a:rPr>
              <a:t>requests</a:t>
            </a:r>
            <a:r>
              <a:rPr lang="en-US" sz="900" dirty="0" err="1">
                <a:solidFill>
                  <a:srgbClr val="ABB2BF"/>
                </a:solidFill>
                <a:latin typeface="CaskaydiaCove NF" panose="020B0509020204030204" pitchFamily="49" charset="0"/>
              </a:rPr>
              <a:t>.</a:t>
            </a:r>
            <a:r>
              <a:rPr lang="en-US" sz="900" dirty="0" err="1">
                <a:solidFill>
                  <a:srgbClr val="61AFEF"/>
                </a:solidFill>
                <a:latin typeface="CaskaydiaCove NF" panose="020B0509020204030204" pitchFamily="49" charset="0"/>
              </a:rPr>
              <a:t>get</a:t>
            </a:r>
            <a:r>
              <a:rPr lang="en-US" sz="900" dirty="0">
                <a:solidFill>
                  <a:srgbClr val="ABB2BF"/>
                </a:solidFill>
                <a:latin typeface="CaskaydiaCove NF" panose="020B0509020204030204" pitchFamily="49" charset="0"/>
              </a:rPr>
              <a:t>(</a:t>
            </a:r>
            <a:r>
              <a:rPr lang="en-US" sz="900" dirty="0">
                <a:solidFill>
                  <a:srgbClr val="98C379"/>
                </a:solidFill>
                <a:latin typeface="CaskaydiaCove NF" panose="020B0509020204030204" pitchFamily="49" charset="0"/>
              </a:rPr>
              <a:t>"..."</a:t>
            </a:r>
            <a:r>
              <a:rPr lang="en-US" sz="900" dirty="0">
                <a:solidFill>
                  <a:srgbClr val="ABB2BF"/>
                </a:solidFill>
                <a:latin typeface="CaskaydiaCove NF" panose="020B0509020204030204" pitchFamily="49" charset="0"/>
              </a:rPr>
              <a:t>)</a:t>
            </a:r>
          </a:p>
          <a:p>
            <a:pPr>
              <a:lnSpc>
                <a:spcPct val="100000"/>
              </a:lnSpc>
              <a:spcBef>
                <a:spcPts val="1400"/>
              </a:spcBef>
            </a:pP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1400" dirty="0" err="1">
                <a:solidFill>
                  <a:schemeClr val="accent3">
                    <a:lumMod val="25000"/>
                  </a:schemeClr>
                </a:solidFill>
                <a:latin typeface="Abadi" panose="020B0604020104020204" pitchFamily="34" charset="0"/>
              </a:rPr>
              <a:t>FlightNumber</a:t>
            </a:r>
            <a:r>
              <a:rPr lang="en-US" sz="1400" dirty="0">
                <a:solidFill>
                  <a:schemeClr val="accent3">
                    <a:lumMod val="25000"/>
                  </a:schemeClr>
                </a:solidFill>
                <a:latin typeface="Abadi" panose="020B0604020104020204" pitchFamily="34" charset="0"/>
              </a:rPr>
              <a:t>, </a:t>
            </a:r>
            <a:r>
              <a:rPr lang="en-US" sz="1400" dirty="0" err="1">
                <a:solidFill>
                  <a:schemeClr val="accent3">
                    <a:lumMod val="25000"/>
                  </a:schemeClr>
                </a:solidFill>
                <a:latin typeface="Abadi" panose="020B0604020104020204" pitchFamily="34" charset="0"/>
              </a:rPr>
              <a:t>BoosterVersion</a:t>
            </a:r>
            <a:r>
              <a:rPr lang="en-US" sz="1400" dirty="0">
                <a:solidFill>
                  <a:schemeClr val="accent3">
                    <a:lumMod val="25000"/>
                  </a:schemeClr>
                </a:solidFill>
                <a:latin typeface="Abadi" panose="020B0604020104020204" pitchFamily="34" charset="0"/>
              </a:rPr>
              <a:t>, </a:t>
            </a:r>
            <a:r>
              <a:rPr lang="en-US" sz="1400" dirty="0" err="1">
                <a:solidFill>
                  <a:schemeClr val="accent3">
                    <a:lumMod val="25000"/>
                  </a:schemeClr>
                </a:solidFill>
                <a:latin typeface="Abadi" panose="020B0604020104020204" pitchFamily="34" charset="0"/>
              </a:rPr>
              <a:t>PayloadMass</a:t>
            </a:r>
            <a:r>
              <a:rPr lang="en-US" sz="1400" dirty="0">
                <a:solidFill>
                  <a:schemeClr val="accent3">
                    <a:lumMod val="25000"/>
                  </a:schemeClr>
                </a:solidFill>
                <a:latin typeface="Abadi" panose="020B0604020104020204" pitchFamily="34" charset="0"/>
              </a:rPr>
              <a:t>, Orbit, </a:t>
            </a:r>
            <a:r>
              <a:rPr lang="en-US" sz="1400" dirty="0" err="1">
                <a:solidFill>
                  <a:schemeClr val="accent3">
                    <a:lumMod val="25000"/>
                  </a:schemeClr>
                </a:solidFill>
                <a:latin typeface="Abadi" panose="020B0604020104020204" pitchFamily="34" charset="0"/>
              </a:rPr>
              <a:t>LaunchSite</a:t>
            </a:r>
            <a:r>
              <a:rPr lang="en-US" sz="1400" dirty="0">
                <a:solidFill>
                  <a:schemeClr val="accent3">
                    <a:lumMod val="25000"/>
                  </a:schemeClr>
                </a:solidFill>
                <a:latin typeface="Abadi" panose="020B0604020104020204" pitchFamily="34" charset="0"/>
              </a:rPr>
              <a:t>, Outcome, Longitude, Latitude data are extracted from the SpaceX API into a Panda data frame.</a:t>
            </a:r>
          </a:p>
          <a:p>
            <a:pPr marL="0" indent="0">
              <a:lnSpc>
                <a:spcPct val="100000"/>
              </a:lnSpc>
              <a:spcBef>
                <a:spcPts val="1400"/>
              </a:spcBef>
              <a:buNone/>
            </a:pP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1400" b="1" dirty="0">
                <a:solidFill>
                  <a:schemeClr val="accent3">
                    <a:lumMod val="25000"/>
                  </a:schemeClr>
                </a:solidFill>
                <a:latin typeface="Abadi" panose="020B0604020104020204" pitchFamily="34" charset="0"/>
              </a:rPr>
              <a:t>GitHub URL</a:t>
            </a:r>
            <a:r>
              <a:rPr lang="en-US" sz="1400" dirty="0">
                <a:solidFill>
                  <a:schemeClr val="accent3">
                    <a:lumMod val="25000"/>
                  </a:schemeClr>
                </a:solidFill>
                <a:latin typeface="Abadi" panose="020B0604020104020204" pitchFamily="34" charset="0"/>
              </a:rPr>
              <a:t>: </a:t>
            </a:r>
            <a:r>
              <a:rPr lang="en-US" sz="1200" dirty="0">
                <a:solidFill>
                  <a:srgbClr val="98C379"/>
                </a:solidFill>
                <a:latin typeface="CaskaydiaCove NF" panose="020B0509020204030204" pitchFamily="49" charset="0"/>
                <a:hlinkClick r:id="rId3"/>
              </a:rPr>
              <a:t>https://github.com/robeleq/IBM_Applied_Data_Science_Capstone_Project/blob/main/01_DataCollection/jupyter-labs-spacex-data-collection-api.ipynb</a:t>
            </a:r>
            <a:r>
              <a:rPr lang="en-US" sz="1200" dirty="0">
                <a:solidFill>
                  <a:srgbClr val="98C379"/>
                </a:solidFill>
                <a:latin typeface="CaskaydiaCove NF" panose="020B0509020204030204" pitchFamily="49" charset="0"/>
              </a:rPr>
              <a:t> </a:t>
            </a:r>
            <a:endParaRPr lang="en-US" sz="20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31B44CDB-1EBA-4E7D-B535-ECC8D830BC4E}"/>
              </a:ext>
            </a:extLst>
          </p:cNvPr>
          <p:cNvPicPr>
            <a:picLocks noChangeAspect="1"/>
          </p:cNvPicPr>
          <p:nvPr/>
        </p:nvPicPr>
        <p:blipFill>
          <a:blip r:embed="rId4"/>
          <a:stretch>
            <a:fillRect/>
          </a:stretch>
        </p:blipFill>
        <p:spPr>
          <a:xfrm>
            <a:off x="6362700" y="1627837"/>
            <a:ext cx="5710269" cy="4397736"/>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6506919" y="1460934"/>
            <a:ext cx="5461000" cy="4562764"/>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200" dirty="0">
                <a:solidFill>
                  <a:srgbClr val="1C7DDB"/>
                </a:solidFill>
                <a:latin typeface="Abadi"/>
              </a:rPr>
              <a:t>Flowchart of web scraping</a:t>
            </a:r>
            <a:endParaRPr lang="en-US" dirty="0">
              <a:cs typeface="Calibri"/>
            </a:endParaRPr>
          </a:p>
        </p:txBody>
      </p:sp>
      <p:sp>
        <p:nvSpPr>
          <p:cNvPr id="7" name="Text Placeholder 2">
            <a:extLst>
              <a:ext uri="{FF2B5EF4-FFF2-40B4-BE49-F238E27FC236}">
                <a16:creationId xmlns:a16="http://schemas.microsoft.com/office/drawing/2014/main" id="{1E29113B-022A-4BE6-9D7F-EC9BC3816EED}"/>
              </a:ext>
            </a:extLst>
          </p:cNvPr>
          <p:cNvSpPr txBox="1">
            <a:spLocks/>
          </p:cNvSpPr>
          <p:nvPr/>
        </p:nvSpPr>
        <p:spPr>
          <a:xfrm>
            <a:off x="734029" y="1436399"/>
            <a:ext cx="5628671" cy="4587299"/>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1800" dirty="0">
                <a:solidFill>
                  <a:schemeClr val="accent3">
                    <a:lumMod val="25000"/>
                  </a:schemeClr>
                </a:solidFill>
                <a:latin typeface="Abadi" panose="020B0604020104020204" pitchFamily="34" charset="0"/>
              </a:rPr>
              <a:t>Request and extracted the Wikipedia Falcon 9 launch records using Beautifulsoup4 and requests libraries</a:t>
            </a:r>
          </a:p>
          <a:p>
            <a:r>
              <a:rPr lang="en-US" sz="1100" dirty="0">
                <a:solidFill>
                  <a:srgbClr val="E06C75"/>
                </a:solidFill>
                <a:latin typeface="CaskaydiaCove NF" panose="020B0509020204030204" pitchFamily="49" charset="0"/>
              </a:rPr>
              <a:t>response</a:t>
            </a:r>
            <a:r>
              <a:rPr lang="en-US" sz="1100" dirty="0">
                <a:solidFill>
                  <a:srgbClr val="ABB2BF"/>
                </a:solidFill>
                <a:latin typeface="CaskaydiaCove NF" panose="020B0509020204030204" pitchFamily="49" charset="0"/>
              </a:rPr>
              <a:t> </a:t>
            </a:r>
            <a:r>
              <a:rPr lang="en-US" sz="1100" dirty="0">
                <a:solidFill>
                  <a:srgbClr val="56B6C2"/>
                </a:solidFill>
                <a:latin typeface="CaskaydiaCove NF" panose="020B0509020204030204" pitchFamily="49" charset="0"/>
              </a:rPr>
              <a:t>=</a:t>
            </a:r>
            <a:r>
              <a:rPr lang="en-US" sz="1100" dirty="0">
                <a:solidFill>
                  <a:srgbClr val="ABB2BF"/>
                </a:solidFill>
                <a:latin typeface="CaskaydiaCove NF" panose="020B0509020204030204" pitchFamily="49" charset="0"/>
              </a:rPr>
              <a:t> </a:t>
            </a:r>
            <a:r>
              <a:rPr lang="en-US" sz="1100" dirty="0" err="1">
                <a:solidFill>
                  <a:srgbClr val="E5C07B"/>
                </a:solidFill>
                <a:latin typeface="CaskaydiaCove NF" panose="020B0509020204030204" pitchFamily="49" charset="0"/>
              </a:rPr>
              <a:t>requests</a:t>
            </a:r>
            <a:r>
              <a:rPr lang="en-US" sz="1100" dirty="0" err="1">
                <a:solidFill>
                  <a:srgbClr val="ABB2BF"/>
                </a:solidFill>
                <a:latin typeface="CaskaydiaCove NF" panose="020B0509020204030204" pitchFamily="49" charset="0"/>
              </a:rPr>
              <a:t>.</a:t>
            </a:r>
            <a:r>
              <a:rPr lang="en-US" sz="1100" dirty="0" err="1">
                <a:solidFill>
                  <a:srgbClr val="61AFEF"/>
                </a:solidFill>
                <a:latin typeface="CaskaydiaCove NF" panose="020B0509020204030204" pitchFamily="49" charset="0"/>
              </a:rPr>
              <a:t>get</a:t>
            </a:r>
            <a:r>
              <a:rPr lang="en-US" sz="1100" dirty="0">
                <a:solidFill>
                  <a:srgbClr val="ABB2BF"/>
                </a:solidFill>
                <a:latin typeface="CaskaydiaCove NF" panose="020B0509020204030204" pitchFamily="49" charset="0"/>
              </a:rPr>
              <a:t>(</a:t>
            </a:r>
            <a:r>
              <a:rPr lang="en-US" sz="1100" dirty="0">
                <a:solidFill>
                  <a:srgbClr val="98C379"/>
                </a:solidFill>
                <a:latin typeface="CaskaydiaCove NF" panose="020B0509020204030204" pitchFamily="49" charset="0"/>
              </a:rPr>
              <a:t>"https://en.wikipedia.org/w/</a:t>
            </a:r>
            <a:r>
              <a:rPr lang="en-US" sz="1100" dirty="0" err="1">
                <a:solidFill>
                  <a:srgbClr val="98C379"/>
                </a:solidFill>
                <a:latin typeface="CaskaydiaCove NF" panose="020B0509020204030204" pitchFamily="49" charset="0"/>
              </a:rPr>
              <a:t>index.php?title</a:t>
            </a:r>
            <a:r>
              <a:rPr lang="en-US" sz="1100" dirty="0">
                <a:solidFill>
                  <a:srgbClr val="98C379"/>
                </a:solidFill>
                <a:latin typeface="CaskaydiaCove NF" panose="020B0509020204030204" pitchFamily="49" charset="0"/>
              </a:rPr>
              <a:t>=List_of_Falcon_9_and_Falcon_Heavy_launches&amp;oldid=1027686922"</a:t>
            </a:r>
            <a:r>
              <a:rPr lang="en-US" sz="1100" dirty="0">
                <a:solidFill>
                  <a:srgbClr val="ABB2BF"/>
                </a:solidFill>
                <a:latin typeface="CaskaydiaCove NF" panose="020B0509020204030204" pitchFamily="49" charset="0"/>
              </a:rPr>
              <a:t>)</a:t>
            </a:r>
          </a:p>
          <a:p>
            <a:r>
              <a:rPr lang="en-US" sz="1000" dirty="0">
                <a:solidFill>
                  <a:srgbClr val="E06C75"/>
                </a:solidFill>
                <a:latin typeface="CaskaydiaCove NF" panose="020B0509020204030204" pitchFamily="49" charset="0"/>
              </a:rPr>
              <a:t>soup</a:t>
            </a:r>
            <a:r>
              <a:rPr lang="en-US" sz="1000" dirty="0">
                <a:solidFill>
                  <a:srgbClr val="ABB2BF"/>
                </a:solidFill>
                <a:latin typeface="CaskaydiaCove NF" panose="020B0509020204030204" pitchFamily="49" charset="0"/>
              </a:rPr>
              <a:t> </a:t>
            </a:r>
            <a:r>
              <a:rPr lang="en-US" sz="1000" dirty="0">
                <a:solidFill>
                  <a:srgbClr val="56B6C2"/>
                </a:solidFill>
                <a:latin typeface="CaskaydiaCove NF" panose="020B0509020204030204" pitchFamily="49" charset="0"/>
              </a:rPr>
              <a:t>=</a:t>
            </a:r>
            <a:r>
              <a:rPr lang="en-US" sz="1000" dirty="0">
                <a:solidFill>
                  <a:srgbClr val="ABB2BF"/>
                </a:solidFill>
                <a:latin typeface="CaskaydiaCove NF" panose="020B0509020204030204" pitchFamily="49" charset="0"/>
              </a:rPr>
              <a:t> </a:t>
            </a:r>
            <a:r>
              <a:rPr lang="en-US" sz="1000" dirty="0" err="1">
                <a:solidFill>
                  <a:srgbClr val="E5C07B"/>
                </a:solidFill>
                <a:latin typeface="CaskaydiaCove NF" panose="020B0509020204030204" pitchFamily="49" charset="0"/>
              </a:rPr>
              <a:t>BeautifulSoup</a:t>
            </a:r>
            <a:r>
              <a:rPr lang="en-US" sz="1000" dirty="0">
                <a:solidFill>
                  <a:srgbClr val="ABB2BF"/>
                </a:solidFill>
                <a:latin typeface="CaskaydiaCove NF" panose="020B0509020204030204" pitchFamily="49" charset="0"/>
              </a:rPr>
              <a:t>(</a:t>
            </a:r>
            <a:r>
              <a:rPr lang="en-US" sz="1000" dirty="0" err="1">
                <a:solidFill>
                  <a:srgbClr val="E06C75"/>
                </a:solidFill>
                <a:latin typeface="CaskaydiaCove NF" panose="020B0509020204030204" pitchFamily="49" charset="0"/>
              </a:rPr>
              <a:t>response</a:t>
            </a:r>
            <a:r>
              <a:rPr lang="en-US" sz="1000" dirty="0" err="1">
                <a:solidFill>
                  <a:srgbClr val="ABB2BF"/>
                </a:solidFill>
                <a:latin typeface="CaskaydiaCove NF" panose="020B0509020204030204" pitchFamily="49" charset="0"/>
              </a:rPr>
              <a:t>.</a:t>
            </a:r>
            <a:r>
              <a:rPr lang="en-US" sz="1000" dirty="0" err="1">
                <a:solidFill>
                  <a:srgbClr val="E06C75"/>
                </a:solidFill>
                <a:latin typeface="CaskaydiaCove NF" panose="020B0509020204030204" pitchFamily="49" charset="0"/>
              </a:rPr>
              <a:t>text</a:t>
            </a:r>
            <a:r>
              <a:rPr lang="en-US" sz="1000" dirty="0">
                <a:solidFill>
                  <a:srgbClr val="ABB2BF"/>
                </a:solidFill>
                <a:latin typeface="CaskaydiaCove NF" panose="020B0509020204030204" pitchFamily="49" charset="0"/>
              </a:rPr>
              <a:t>, </a:t>
            </a:r>
            <a:r>
              <a:rPr lang="en-US" sz="1000" dirty="0">
                <a:solidFill>
                  <a:srgbClr val="98C379"/>
                </a:solidFill>
                <a:latin typeface="CaskaydiaCove NF" panose="020B0509020204030204" pitchFamily="49" charset="0"/>
              </a:rPr>
              <a:t>"</a:t>
            </a:r>
            <a:r>
              <a:rPr lang="en-US" sz="1000" dirty="0" err="1">
                <a:solidFill>
                  <a:srgbClr val="98C379"/>
                </a:solidFill>
                <a:latin typeface="CaskaydiaCove NF" panose="020B0509020204030204" pitchFamily="49" charset="0"/>
              </a:rPr>
              <a:t>html.parser</a:t>
            </a:r>
            <a:r>
              <a:rPr lang="en-US" sz="1000" dirty="0">
                <a:solidFill>
                  <a:srgbClr val="98C379"/>
                </a:solidFill>
                <a:latin typeface="CaskaydiaCove NF" panose="020B0509020204030204" pitchFamily="49" charset="0"/>
              </a:rPr>
              <a:t>"</a:t>
            </a:r>
            <a:r>
              <a:rPr lang="en-US" sz="1000" dirty="0">
                <a:solidFill>
                  <a:srgbClr val="ABB2BF"/>
                </a:solidFill>
                <a:latin typeface="CaskaydiaCove NF" panose="020B0509020204030204" pitchFamily="49" charset="0"/>
              </a:rPr>
              <a:t>)</a:t>
            </a:r>
          </a:p>
          <a:p>
            <a:r>
              <a:rPr lang="en-US" sz="1050" dirty="0" err="1">
                <a:solidFill>
                  <a:srgbClr val="E06C75"/>
                </a:solidFill>
                <a:latin typeface="CaskaydiaCove NF" panose="020B0509020204030204" pitchFamily="49" charset="0"/>
              </a:rPr>
              <a:t>soup</a:t>
            </a:r>
            <a:r>
              <a:rPr lang="en-US" sz="1050" dirty="0" err="1">
                <a:solidFill>
                  <a:srgbClr val="ABB2BF"/>
                </a:solidFill>
                <a:latin typeface="CaskaydiaCove NF" panose="020B0509020204030204" pitchFamily="49" charset="0"/>
              </a:rPr>
              <a:t>.</a:t>
            </a:r>
            <a:r>
              <a:rPr lang="en-US" sz="1050" dirty="0" err="1">
                <a:solidFill>
                  <a:srgbClr val="61AFEF"/>
                </a:solidFill>
                <a:latin typeface="CaskaydiaCove NF" panose="020B0509020204030204" pitchFamily="49" charset="0"/>
              </a:rPr>
              <a:t>find_all</a:t>
            </a:r>
            <a:r>
              <a:rPr lang="en-US" sz="1050" dirty="0">
                <a:solidFill>
                  <a:srgbClr val="ABB2BF"/>
                </a:solidFill>
                <a:latin typeface="CaskaydiaCove NF" panose="020B0509020204030204" pitchFamily="49" charset="0"/>
              </a:rPr>
              <a:t>(</a:t>
            </a:r>
            <a:r>
              <a:rPr lang="en-US" sz="1050" dirty="0">
                <a:solidFill>
                  <a:srgbClr val="98C379"/>
                </a:solidFill>
                <a:latin typeface="CaskaydiaCove NF" panose="020B0509020204030204" pitchFamily="49" charset="0"/>
              </a:rPr>
              <a:t>'table'</a:t>
            </a:r>
            <a:r>
              <a:rPr lang="en-US" sz="1050" dirty="0">
                <a:solidFill>
                  <a:srgbClr val="ABB2BF"/>
                </a:solidFill>
                <a:latin typeface="CaskaydiaCove NF" panose="020B0509020204030204" pitchFamily="49" charset="0"/>
              </a:rPr>
              <a:t>,</a:t>
            </a:r>
            <a:r>
              <a:rPr lang="en-US" sz="1050" dirty="0">
                <a:solidFill>
                  <a:srgbClr val="98C379"/>
                </a:solidFill>
                <a:latin typeface="CaskaydiaCove NF" panose="020B0509020204030204" pitchFamily="49" charset="0"/>
              </a:rPr>
              <a:t>"</a:t>
            </a:r>
            <a:r>
              <a:rPr lang="en-US" sz="1050" dirty="0" err="1">
                <a:solidFill>
                  <a:srgbClr val="98C379"/>
                </a:solidFill>
                <a:latin typeface="CaskaydiaCove NF" panose="020B0509020204030204" pitchFamily="49" charset="0"/>
              </a:rPr>
              <a:t>wikitable</a:t>
            </a:r>
            <a:r>
              <a:rPr lang="en-US" sz="1050" dirty="0">
                <a:solidFill>
                  <a:srgbClr val="98C379"/>
                </a:solidFill>
                <a:latin typeface="CaskaydiaCove NF" panose="020B0509020204030204" pitchFamily="49" charset="0"/>
              </a:rPr>
              <a:t> </a:t>
            </a:r>
            <a:r>
              <a:rPr lang="en-US" sz="1050" dirty="0" err="1">
                <a:solidFill>
                  <a:srgbClr val="98C379"/>
                </a:solidFill>
                <a:latin typeface="CaskaydiaCove NF" panose="020B0509020204030204" pitchFamily="49" charset="0"/>
              </a:rPr>
              <a:t>plainrowheaders</a:t>
            </a:r>
            <a:r>
              <a:rPr lang="en-US" sz="1050" dirty="0">
                <a:solidFill>
                  <a:srgbClr val="98C379"/>
                </a:solidFill>
                <a:latin typeface="CaskaydiaCove NF" panose="020B0509020204030204" pitchFamily="49" charset="0"/>
              </a:rPr>
              <a:t> collapsible"</a:t>
            </a:r>
            <a:r>
              <a:rPr lang="en-US" sz="1050" dirty="0">
                <a:solidFill>
                  <a:srgbClr val="ABB2BF"/>
                </a:solidFill>
                <a:latin typeface="CaskaydiaCove NF" panose="020B0509020204030204" pitchFamily="49" charset="0"/>
              </a:rPr>
              <a:t>)</a:t>
            </a:r>
          </a:p>
          <a:p>
            <a:endParaRPr lang="en-US" sz="1050" dirty="0">
              <a:solidFill>
                <a:srgbClr val="ABB2BF"/>
              </a:solidFill>
              <a:latin typeface="CaskaydiaCove NF" panose="020B0509020204030204" pitchFamily="49" charset="0"/>
            </a:endParaRPr>
          </a:p>
          <a:p>
            <a:r>
              <a:rPr lang="en-US" sz="1400" dirty="0">
                <a:solidFill>
                  <a:schemeClr val="accent3">
                    <a:lumMod val="25000"/>
                  </a:schemeClr>
                </a:solidFill>
                <a:latin typeface="Abadi" panose="020B0604020104020204" pitchFamily="34" charset="0"/>
              </a:rPr>
              <a:t>Falcon 9 launch records are extracted from Wikipedia table rows.</a:t>
            </a:r>
          </a:p>
          <a:p>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1400" dirty="0">
                <a:solidFill>
                  <a:schemeClr val="accent3">
                    <a:lumMod val="25000"/>
                  </a:schemeClr>
                </a:solidFill>
                <a:latin typeface="Abadi" panose="020B0604020104020204" pitchFamily="34" charset="0"/>
              </a:rPr>
              <a:t>Flight No., Launch site, Payload, Payload mass, Orbit, Customer, Launch outcome, Version Booster, Booster landing data are parsed from the Wikipedia table into a Panda data frame.</a:t>
            </a:r>
          </a:p>
          <a:p>
            <a:pPr>
              <a:lnSpc>
                <a:spcPct val="100000"/>
              </a:lnSpc>
              <a:spcBef>
                <a:spcPts val="1400"/>
              </a:spcBef>
            </a:pP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1400" b="1" dirty="0">
                <a:solidFill>
                  <a:schemeClr val="accent3">
                    <a:lumMod val="25000"/>
                  </a:schemeClr>
                </a:solidFill>
                <a:latin typeface="Abadi" panose="020B0604020104020204" pitchFamily="34" charset="0"/>
              </a:rPr>
              <a:t>GitHub URL</a:t>
            </a:r>
            <a:r>
              <a:rPr lang="en-US" sz="1400" dirty="0">
                <a:solidFill>
                  <a:schemeClr val="accent3">
                    <a:lumMod val="25000"/>
                  </a:schemeClr>
                </a:solidFill>
                <a:latin typeface="Abadi" panose="020B0604020104020204" pitchFamily="34" charset="0"/>
              </a:rPr>
              <a:t>: </a:t>
            </a:r>
            <a:r>
              <a:rPr lang="en-US" sz="1200" dirty="0">
                <a:solidFill>
                  <a:srgbClr val="98C379"/>
                </a:solidFill>
                <a:latin typeface="CaskaydiaCove NF" panose="020B0509020204030204" pitchFamily="49" charset="0"/>
                <a:hlinkClick r:id="rId3"/>
              </a:rPr>
              <a:t>https://github.com/robeleq/IBM_Applied_Data_Science_Capstone_Project/blob/main/01_DataCollection/jupyter-labs-webscraping.ipynb</a:t>
            </a:r>
            <a:r>
              <a:rPr lang="en-US" sz="1200" dirty="0">
                <a:solidFill>
                  <a:srgbClr val="98C379"/>
                </a:solidFill>
                <a:latin typeface="CaskaydiaCove NF" panose="020B0509020204030204" pitchFamily="49" charset="0"/>
              </a:rPr>
              <a:t> </a:t>
            </a:r>
            <a:endParaRPr lang="en-US" sz="2000" dirty="0"/>
          </a:p>
        </p:txBody>
      </p:sp>
      <p:pic>
        <p:nvPicPr>
          <p:cNvPr id="10" name="Picture 9">
            <a:extLst>
              <a:ext uri="{FF2B5EF4-FFF2-40B4-BE49-F238E27FC236}">
                <a16:creationId xmlns:a16="http://schemas.microsoft.com/office/drawing/2014/main" id="{88EFEFD3-1FBF-4994-B42F-94BF5CC41D38}"/>
              </a:ext>
            </a:extLst>
          </p:cNvPr>
          <p:cNvPicPr>
            <a:picLocks noChangeAspect="1"/>
          </p:cNvPicPr>
          <p:nvPr/>
        </p:nvPicPr>
        <p:blipFill>
          <a:blip r:embed="rId4"/>
          <a:stretch>
            <a:fillRect/>
          </a:stretch>
        </p:blipFill>
        <p:spPr>
          <a:xfrm>
            <a:off x="6340991" y="1694441"/>
            <a:ext cx="5792855" cy="4095750"/>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f80a141d-92ca-4d3d-9308-f7e7b1d44ce8"/>
    <ds:schemaRef ds:uri="http://purl.org/dc/terms/"/>
    <ds:schemaRef ds:uri="155be751-a274-42e8-93fb-f39d3b9bccc8"/>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1157</TotalTime>
  <Words>2776</Words>
  <Application>Microsoft Office PowerPoint</Application>
  <PresentationFormat>Widescreen</PresentationFormat>
  <Paragraphs>397</Paragraphs>
  <Slides>51</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51</vt:i4>
      </vt:variant>
    </vt:vector>
  </HeadingPairs>
  <TitlesOfParts>
    <vt:vector size="60" baseType="lpstr">
      <vt:lpstr>Abadi</vt:lpstr>
      <vt:lpstr>Arial</vt:lpstr>
      <vt:lpstr>Calibri</vt:lpstr>
      <vt:lpstr>Calibri Light</vt:lpstr>
      <vt:lpstr>CaskaydiaCove NF</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r0831eq@outlook.com</cp:lastModifiedBy>
  <cp:revision>376</cp:revision>
  <dcterms:created xsi:type="dcterms:W3CDTF">2021-04-29T18:58:34Z</dcterms:created>
  <dcterms:modified xsi:type="dcterms:W3CDTF">2022-08-05T07:52:24Z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